
<file path=[Content_Types].xml><?xml version="1.0" encoding="utf-8"?>
<Types xmlns="http://schemas.openxmlformats.org/package/2006/content-types">
  <Default Extension="png" ContentType="image/png"/>
  <Default Extension="webp"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75" r:id="rId2"/>
    <p:sldId id="506" r:id="rId3"/>
    <p:sldId id="507" r:id="rId4"/>
    <p:sldId id="494" r:id="rId5"/>
    <p:sldId id="515" r:id="rId6"/>
    <p:sldId id="496" r:id="rId7"/>
    <p:sldId id="527" r:id="rId8"/>
    <p:sldId id="468" r:id="rId9"/>
    <p:sldId id="354" r:id="rId10"/>
    <p:sldId id="512" r:id="rId11"/>
    <p:sldId id="531" r:id="rId12"/>
    <p:sldId id="532" r:id="rId13"/>
    <p:sldId id="473" r:id="rId14"/>
    <p:sldId id="458" r:id="rId15"/>
    <p:sldId id="460" r:id="rId16"/>
    <p:sldId id="459" r:id="rId17"/>
    <p:sldId id="525" r:id="rId18"/>
    <p:sldId id="528" r:id="rId19"/>
    <p:sldId id="530" r:id="rId20"/>
    <p:sldId id="511" r:id="rId21"/>
    <p:sldId id="516" r:id="rId22"/>
    <p:sldId id="461" r:id="rId23"/>
    <p:sldId id="517" r:id="rId24"/>
    <p:sldId id="537" r:id="rId25"/>
    <p:sldId id="463" r:id="rId26"/>
    <p:sldId id="464" r:id="rId27"/>
    <p:sldId id="465" r:id="rId28"/>
    <p:sldId id="524" r:id="rId29"/>
    <p:sldId id="518" r:id="rId30"/>
    <p:sldId id="519" r:id="rId31"/>
    <p:sldId id="497" r:id="rId32"/>
    <p:sldId id="529" r:id="rId33"/>
    <p:sldId id="479" r:id="rId34"/>
    <p:sldId id="503" r:id="rId35"/>
    <p:sldId id="482" r:id="rId36"/>
    <p:sldId id="539" r:id="rId37"/>
    <p:sldId id="481" r:id="rId38"/>
    <p:sldId id="514" r:id="rId39"/>
    <p:sldId id="490" r:id="rId40"/>
    <p:sldId id="523" r:id="rId41"/>
    <p:sldId id="441" r:id="rId42"/>
    <p:sldId id="520" r:id="rId43"/>
    <p:sldId id="533" r:id="rId44"/>
    <p:sldId id="534" r:id="rId45"/>
    <p:sldId id="535" r:id="rId46"/>
    <p:sldId id="536" r:id="rId47"/>
    <p:sldId id="454" r:id="rId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915" autoAdjust="0"/>
    <p:restoredTop sz="94660"/>
  </p:normalViewPr>
  <p:slideViewPr>
    <p:cSldViewPr snapToGrid="0">
      <p:cViewPr varScale="1">
        <p:scale>
          <a:sx n="74" d="100"/>
          <a:sy n="74" d="100"/>
        </p:scale>
        <p:origin x="624" y="54"/>
      </p:cViewPr>
      <p:guideLst/>
    </p:cSldViewPr>
  </p:slideViewPr>
  <p:notesTextViewPr>
    <p:cViewPr>
      <p:scale>
        <a:sx n="1" d="1"/>
        <a:sy n="1" d="1"/>
      </p:scale>
      <p:origin x="0" y="0"/>
    </p:cViewPr>
  </p:notesTextViewPr>
  <p:sorterViewPr>
    <p:cViewPr varScale="1">
      <p:scale>
        <a:sx n="1" d="1"/>
        <a:sy n="1" d="1"/>
      </p:scale>
      <p:origin x="0" y="-10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FCD9A9-25B4-4802-9E4E-2FCDB38F03A0}" type="datetimeFigureOut">
              <a:rPr lang="es-ES" smtClean="0"/>
              <a:t>21/10/2019</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2DBF9C-11C1-443F-BF0F-3399E216459D}" type="slidenum">
              <a:rPr lang="es-ES" smtClean="0"/>
              <a:t>‹Nº›</a:t>
            </a:fld>
            <a:endParaRPr lang="es-ES"/>
          </a:p>
        </p:txBody>
      </p:sp>
    </p:spTree>
    <p:extLst>
      <p:ext uri="{BB962C8B-B14F-4D97-AF65-F5344CB8AC3E}">
        <p14:creationId xmlns:p14="http://schemas.microsoft.com/office/powerpoint/2010/main" val="3986334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FC2C5-1148-4ED6-9352-4A1161430B55}" type="datetimeFigureOut">
              <a:rPr lang="es-ES" smtClean="0"/>
              <a:t>21/10/2019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601D0-9A26-474C-B069-68D712F8811A}" type="slidenum">
              <a:rPr lang="es-ES" smtClean="0"/>
              <a:t>‹Nº›</a:t>
            </a:fld>
            <a:endParaRPr lang="es-ES"/>
          </a:p>
        </p:txBody>
      </p:sp>
    </p:spTree>
    <p:extLst>
      <p:ext uri="{BB962C8B-B14F-4D97-AF65-F5344CB8AC3E}">
        <p14:creationId xmlns:p14="http://schemas.microsoft.com/office/powerpoint/2010/main" val="2004718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28601D0-9A26-474C-B069-68D712F8811A}" type="slidenum">
              <a:rPr lang="es-ES" smtClean="0"/>
              <a:t>1</a:t>
            </a:fld>
            <a:endParaRPr lang="es-ES"/>
          </a:p>
        </p:txBody>
      </p:sp>
    </p:spTree>
    <p:extLst>
      <p:ext uri="{BB962C8B-B14F-4D97-AF65-F5344CB8AC3E}">
        <p14:creationId xmlns:p14="http://schemas.microsoft.com/office/powerpoint/2010/main" val="345918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361C14D-247F-4C69-89DC-2E03365DA592}" type="datetimeFigureOut">
              <a:rPr lang="es-ES" smtClean="0"/>
              <a:t>21/10/2019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76304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361C14D-247F-4C69-89DC-2E03365DA592}" type="datetimeFigureOut">
              <a:rPr lang="es-ES" smtClean="0"/>
              <a:t>21/10/2019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62005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361C14D-247F-4C69-89DC-2E03365DA592}" type="datetimeFigureOut">
              <a:rPr lang="es-ES" smtClean="0"/>
              <a:t>21/10/2019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169614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361C14D-247F-4C69-89DC-2E03365DA592}" type="datetimeFigureOut">
              <a:rPr lang="es-ES" smtClean="0"/>
              <a:t>21/10/2019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236071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361C14D-247F-4C69-89DC-2E03365DA592}" type="datetimeFigureOut">
              <a:rPr lang="es-ES" smtClean="0"/>
              <a:t>21/10/2019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31443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361C14D-247F-4C69-89DC-2E03365DA592}" type="datetimeFigureOut">
              <a:rPr lang="es-ES" smtClean="0"/>
              <a:t>21/10/2019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2313380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361C14D-247F-4C69-89DC-2E03365DA592}" type="datetimeFigureOut">
              <a:rPr lang="es-ES" smtClean="0"/>
              <a:t>21/10/2019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341050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361C14D-247F-4C69-89DC-2E03365DA592}" type="datetimeFigureOut">
              <a:rPr lang="es-ES" smtClean="0"/>
              <a:t>21/10/2019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313670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1C14D-247F-4C69-89DC-2E03365DA592}" type="datetimeFigureOut">
              <a:rPr lang="es-ES" smtClean="0"/>
              <a:t>21/10/2019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344468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361C14D-247F-4C69-89DC-2E03365DA592}" type="datetimeFigureOut">
              <a:rPr lang="es-ES" smtClean="0"/>
              <a:t>21/10/2019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214519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361C14D-247F-4C69-89DC-2E03365DA592}" type="datetimeFigureOut">
              <a:rPr lang="es-ES" smtClean="0"/>
              <a:t>21/10/2019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2C9BCE-7F56-405C-A5BF-E91543594384}" type="slidenum">
              <a:rPr lang="es-ES" smtClean="0"/>
              <a:t>‹Nº›</a:t>
            </a:fld>
            <a:endParaRPr lang="es-ES"/>
          </a:p>
        </p:txBody>
      </p:sp>
    </p:spTree>
    <p:extLst>
      <p:ext uri="{BB962C8B-B14F-4D97-AF65-F5344CB8AC3E}">
        <p14:creationId xmlns:p14="http://schemas.microsoft.com/office/powerpoint/2010/main" val="110063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1C14D-247F-4C69-89DC-2E03365DA592}" type="datetimeFigureOut">
              <a:rPr lang="es-ES" smtClean="0"/>
              <a:t>21/10/2019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C9BCE-7F56-405C-A5BF-E91543594384}" type="slidenum">
              <a:rPr lang="es-ES" smtClean="0"/>
              <a:t>‹Nº›</a:t>
            </a:fld>
            <a:endParaRPr lang="es-ES"/>
          </a:p>
        </p:txBody>
      </p:sp>
    </p:spTree>
    <p:extLst>
      <p:ext uri="{BB962C8B-B14F-4D97-AF65-F5344CB8AC3E}">
        <p14:creationId xmlns:p14="http://schemas.microsoft.com/office/powerpoint/2010/main" val="201353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10" Type="http://schemas.openxmlformats.org/officeDocument/2006/relationships/image" Target="../media/image63.jpg"/><Relationship Id="rId4" Type="http://schemas.openxmlformats.org/officeDocument/2006/relationships/image" Target="../media/image57.jpg"/><Relationship Id="rId9" Type="http://schemas.openxmlformats.org/officeDocument/2006/relationships/image" Target="../media/image62.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ideo" Target="https://www.youtube.com/embed/TnwAcDkkZT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image" Target="../media/image83.jpeg"/><Relationship Id="rId16"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video" Target="https://www.youtube.com/embed/VeQZ81D8s5o"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19.webp"/><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3" name="Imagen 2"/>
          <p:cNvPicPr/>
          <p:nvPr/>
        </p:nvPicPr>
        <p:blipFill>
          <a:blip r:embed="rId3"/>
          <a:stretch>
            <a:fillRect/>
          </a:stretch>
        </p:blipFill>
        <p:spPr>
          <a:xfrm>
            <a:off x="192334" y="-23500"/>
            <a:ext cx="1748589" cy="466575"/>
          </a:xfrm>
          <a:prstGeom prst="rect">
            <a:avLst/>
          </a:prstGeom>
        </p:spPr>
      </p:pic>
      <p:pic>
        <p:nvPicPr>
          <p:cNvPr id="4" name="Imagen 3" descr="CooperaSe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5" name="Rectángulo 4"/>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8" name="Rectángulo 7"/>
          <p:cNvSpPr/>
          <p:nvPr/>
        </p:nvSpPr>
        <p:spPr>
          <a:xfrm>
            <a:off x="0" y="1280166"/>
            <a:ext cx="9144001" cy="1569660"/>
          </a:xfrm>
          <a:prstGeom prst="rect">
            <a:avLst/>
          </a:prstGeom>
        </p:spPr>
        <p:txBody>
          <a:bodyPr wrap="square">
            <a:spAutoFit/>
          </a:bodyPr>
          <a:lstStyle/>
          <a:p>
            <a:pPr marR="72390" algn="ctr">
              <a:tabLst>
                <a:tab pos="2610485" algn="l"/>
              </a:tabLst>
            </a:pPr>
            <a:r>
              <a:rPr lang="ca-ES" sz="4800" b="1" dirty="0">
                <a:solidFill>
                  <a:schemeClr val="accent6">
                    <a:lumMod val="75000"/>
                  </a:schemeClr>
                </a:solidFill>
                <a:latin typeface="Comic Sans MS" panose="030F0702030302020204" pitchFamily="66" charset="0"/>
                <a:ea typeface="Times New Roman" panose="02020603050405020304" pitchFamily="18" charset="0"/>
                <a:cs typeface="Arial" panose="020B0604020202020204" pitchFamily="34" charset="0"/>
              </a:rPr>
              <a:t>Consumir menys per viure millor!</a:t>
            </a:r>
          </a:p>
        </p:txBody>
      </p:sp>
      <p:sp>
        <p:nvSpPr>
          <p:cNvPr id="9" name="Rectángulo 8"/>
          <p:cNvSpPr/>
          <p:nvPr/>
        </p:nvSpPr>
        <p:spPr>
          <a:xfrm>
            <a:off x="5174409" y="6550223"/>
            <a:ext cx="2071256" cy="307777"/>
          </a:xfrm>
          <a:prstGeom prst="rect">
            <a:avLst/>
          </a:prstGeom>
        </p:spPr>
        <p:txBody>
          <a:bodyPr wrap="square">
            <a:spAutoFit/>
          </a:bodyPr>
          <a:lstStyle/>
          <a:p>
            <a:r>
              <a:rPr lang="es-ES" sz="1400" dirty="0"/>
              <a:t>somlaclau21@gmail.com</a:t>
            </a:r>
          </a:p>
        </p:txBody>
      </p:sp>
      <p:sp>
        <p:nvSpPr>
          <p:cNvPr id="10" name="Rectángulo 9"/>
          <p:cNvSpPr/>
          <p:nvPr/>
        </p:nvSpPr>
        <p:spPr>
          <a:xfrm>
            <a:off x="1539800" y="3922145"/>
            <a:ext cx="5513531" cy="646331"/>
          </a:xfrm>
          <a:prstGeom prst="rect">
            <a:avLst/>
          </a:prstGeom>
        </p:spPr>
        <p:txBody>
          <a:bodyPr wrap="square">
            <a:spAutoFit/>
          </a:bodyPr>
          <a:lstStyle/>
          <a:p>
            <a:pPr marR="72390" algn="ctr"/>
            <a:r>
              <a:rPr lang="ca-ES" b="1" dirty="0">
                <a:solidFill>
                  <a:schemeClr val="accent6">
                    <a:lumMod val="75000"/>
                  </a:schemeClr>
                </a:solidFill>
                <a:latin typeface="Comic Sans MS" panose="030F0702030302020204" pitchFamily="66" charset="0"/>
                <a:ea typeface="Times New Roman" panose="02020603050405020304" pitchFamily="18" charset="0"/>
                <a:cs typeface="Arial" panose="020B0604020202020204" pitchFamily="34" charset="0"/>
              </a:rPr>
              <a:t>Compromís de Consum Responsable de les Escoles del Poble Sec</a:t>
            </a:r>
            <a:endParaRPr lang="es-ES" dirty="0">
              <a:solidFill>
                <a:schemeClr val="accent6">
                  <a:lumMod val="75000"/>
                </a:schemeClr>
              </a:solidFill>
              <a:latin typeface="Comic Sans MS" panose="030F0702030302020204" pitchFamily="66" charset="0"/>
              <a:ea typeface="Times New Roman" panose="02020603050405020304" pitchFamily="18" charset="0"/>
              <a:cs typeface="Arial Narrow" panose="020B0606020202030204" pitchFamily="34" charset="0"/>
            </a:endParaRPr>
          </a:p>
        </p:txBody>
      </p:sp>
      <p:pic>
        <p:nvPicPr>
          <p:cNvPr id="6" name="Imagen 5"/>
          <p:cNvPicPr>
            <a:picLocks noChangeAspect="1"/>
          </p:cNvPicPr>
          <p:nvPr/>
        </p:nvPicPr>
        <p:blipFill rotWithShape="1">
          <a:blip r:embed="rId5"/>
          <a:srcRect b="30049"/>
          <a:stretch/>
        </p:blipFill>
        <p:spPr>
          <a:xfrm>
            <a:off x="7344495" y="0"/>
            <a:ext cx="1779898" cy="466575"/>
          </a:xfrm>
          <a:prstGeom prst="rect">
            <a:avLst/>
          </a:prstGeom>
        </p:spPr>
      </p:pic>
    </p:spTree>
    <p:extLst>
      <p:ext uri="{BB962C8B-B14F-4D97-AF65-F5344CB8AC3E}">
        <p14:creationId xmlns:p14="http://schemas.microsoft.com/office/powerpoint/2010/main" val="3298802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133350"/>
            <a:ext cx="9208411" cy="6724650"/>
          </a:xfrm>
          <a:prstGeom prst="rect">
            <a:avLst/>
          </a:prstGeom>
        </p:spPr>
      </p:pic>
      <p:sp>
        <p:nvSpPr>
          <p:cNvPr id="7" name="Rectángulo 6"/>
          <p:cNvSpPr/>
          <p:nvPr/>
        </p:nvSpPr>
        <p:spPr>
          <a:xfrm>
            <a:off x="-1251285" y="7470155"/>
            <a:ext cx="6096000" cy="1477328"/>
          </a:xfrm>
          <a:prstGeom prst="rect">
            <a:avLst/>
          </a:prstGeom>
        </p:spPr>
        <p:txBody>
          <a:bodyPr>
            <a:spAutoFit/>
          </a:bodyPr>
          <a:lstStyle/>
          <a:p>
            <a:r>
              <a:rPr lang="es-ES" dirty="0"/>
              <a:t>El 'funeral' </a:t>
            </a:r>
            <a:r>
              <a:rPr lang="es-ES" dirty="0" smtClean="0"/>
              <a:t>del glaciar </a:t>
            </a:r>
            <a:r>
              <a:rPr lang="es-ES" dirty="0" err="1"/>
              <a:t>Pizol</a:t>
            </a:r>
            <a:r>
              <a:rPr lang="es-ES" dirty="0"/>
              <a:t> representa para las oenegés que lo organizaron, como Greenpeace, una oportunidad para alertar que el cambio climático también pone en peligro «nuestros medios de subsistencia» y amenaza «la civilización humana tal y como la conocemos en Suiza y el mundo entero».</a:t>
            </a:r>
            <a:endParaRPr lang="ca-ES" dirty="0"/>
          </a:p>
        </p:txBody>
      </p:sp>
      <p:sp>
        <p:nvSpPr>
          <p:cNvPr id="9" name="Rectángulo 8"/>
          <p:cNvSpPr/>
          <p:nvPr/>
        </p:nvSpPr>
        <p:spPr>
          <a:xfrm>
            <a:off x="887482" y="299830"/>
            <a:ext cx="7433445" cy="707886"/>
          </a:xfrm>
          <a:prstGeom prst="rect">
            <a:avLst/>
          </a:prstGeom>
        </p:spPr>
        <p:txBody>
          <a:bodyPr wrap="none">
            <a:spAutoFit/>
          </a:bodyPr>
          <a:lstStyle/>
          <a:p>
            <a:r>
              <a:rPr lang="es-ES" sz="4000" b="1" dirty="0">
                <a:solidFill>
                  <a:schemeClr val="bg1"/>
                </a:solidFill>
                <a:latin typeface="Comic Sans MS" panose="030F0702030302020204" pitchFamily="66" charset="0"/>
              </a:rPr>
              <a:t>El 'funeral' del glaciar </a:t>
            </a:r>
            <a:r>
              <a:rPr lang="es-ES" sz="4000" b="1" dirty="0" err="1">
                <a:solidFill>
                  <a:schemeClr val="bg1"/>
                </a:solidFill>
                <a:latin typeface="Comic Sans MS" panose="030F0702030302020204" pitchFamily="66" charset="0"/>
              </a:rPr>
              <a:t>Pizol</a:t>
            </a:r>
            <a:r>
              <a:rPr lang="es-ES" sz="4000" b="1" dirty="0">
                <a:solidFill>
                  <a:schemeClr val="bg1"/>
                </a:solidFill>
                <a:latin typeface="Comic Sans MS" panose="030F0702030302020204" pitchFamily="66" charset="0"/>
              </a:rPr>
              <a:t> </a:t>
            </a:r>
            <a:endParaRPr lang="ca-ES" sz="40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13839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85800" y="842247"/>
            <a:ext cx="7758113" cy="5163994"/>
          </a:xfrm>
          <a:prstGeom prst="rect">
            <a:avLst/>
          </a:prstGeom>
        </p:spPr>
      </p:pic>
      <p:sp>
        <p:nvSpPr>
          <p:cNvPr id="4" name="Rectángulo 3"/>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5" name="Imagen 4"/>
          <p:cNvPicPr/>
          <p:nvPr/>
        </p:nvPicPr>
        <p:blipFill>
          <a:blip r:embed="rId3"/>
          <a:stretch>
            <a:fillRect/>
          </a:stretch>
        </p:blipFill>
        <p:spPr>
          <a:xfrm>
            <a:off x="192334" y="-23500"/>
            <a:ext cx="1748589" cy="466575"/>
          </a:xfrm>
          <a:prstGeom prst="rect">
            <a:avLst/>
          </a:prstGeom>
        </p:spPr>
      </p:pic>
      <p:pic>
        <p:nvPicPr>
          <p:cNvPr id="6" name="Imagen 5" descr="CooperaSe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7" name="Rectángulo 6"/>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8" name="Rectángulo 7"/>
          <p:cNvSpPr/>
          <p:nvPr/>
        </p:nvSpPr>
        <p:spPr>
          <a:xfrm>
            <a:off x="5174409" y="6550223"/>
            <a:ext cx="2071256" cy="307777"/>
          </a:xfrm>
          <a:prstGeom prst="rect">
            <a:avLst/>
          </a:prstGeom>
        </p:spPr>
        <p:txBody>
          <a:bodyPr wrap="square">
            <a:spAutoFit/>
          </a:bodyPr>
          <a:lstStyle/>
          <a:p>
            <a:r>
              <a:rPr lang="es-ES" sz="1400" dirty="0"/>
              <a:t>somlaclau21@gmail.com</a:t>
            </a:r>
          </a:p>
        </p:txBody>
      </p:sp>
      <p:pic>
        <p:nvPicPr>
          <p:cNvPr id="9" name="Imagen 8"/>
          <p:cNvPicPr>
            <a:picLocks noChangeAspect="1"/>
          </p:cNvPicPr>
          <p:nvPr/>
        </p:nvPicPr>
        <p:blipFill rotWithShape="1">
          <a:blip r:embed="rId5"/>
          <a:srcRect b="30049"/>
          <a:stretch/>
        </p:blipFill>
        <p:spPr>
          <a:xfrm>
            <a:off x="7344495" y="0"/>
            <a:ext cx="1779898" cy="466575"/>
          </a:xfrm>
          <a:prstGeom prst="rect">
            <a:avLst/>
          </a:prstGeom>
        </p:spPr>
      </p:pic>
    </p:spTree>
    <p:extLst>
      <p:ext uri="{BB962C8B-B14F-4D97-AF65-F5344CB8AC3E}">
        <p14:creationId xmlns:p14="http://schemas.microsoft.com/office/powerpoint/2010/main" val="2775520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8625" y="855317"/>
            <a:ext cx="8286750" cy="5147366"/>
          </a:xfrm>
          <a:prstGeom prst="rect">
            <a:avLst/>
          </a:prstGeom>
        </p:spPr>
      </p:pic>
      <p:sp>
        <p:nvSpPr>
          <p:cNvPr id="3" name="Rectángulo 2"/>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5" name="Imagen 4"/>
          <p:cNvPicPr/>
          <p:nvPr/>
        </p:nvPicPr>
        <p:blipFill>
          <a:blip r:embed="rId3"/>
          <a:stretch>
            <a:fillRect/>
          </a:stretch>
        </p:blipFill>
        <p:spPr>
          <a:xfrm>
            <a:off x="192334" y="-23500"/>
            <a:ext cx="1748589" cy="466575"/>
          </a:xfrm>
          <a:prstGeom prst="rect">
            <a:avLst/>
          </a:prstGeom>
        </p:spPr>
      </p:pic>
      <p:pic>
        <p:nvPicPr>
          <p:cNvPr id="6" name="Imagen 5" descr="CooperaSe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7" name="Rectángulo 6"/>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8" name="Rectángulo 7"/>
          <p:cNvSpPr/>
          <p:nvPr/>
        </p:nvSpPr>
        <p:spPr>
          <a:xfrm>
            <a:off x="5174409" y="6550223"/>
            <a:ext cx="2071256" cy="307777"/>
          </a:xfrm>
          <a:prstGeom prst="rect">
            <a:avLst/>
          </a:prstGeom>
        </p:spPr>
        <p:txBody>
          <a:bodyPr wrap="square">
            <a:spAutoFit/>
          </a:bodyPr>
          <a:lstStyle/>
          <a:p>
            <a:r>
              <a:rPr lang="es-ES" sz="1400" dirty="0"/>
              <a:t>somlaclau21@gmail.com</a:t>
            </a:r>
          </a:p>
        </p:txBody>
      </p:sp>
      <p:pic>
        <p:nvPicPr>
          <p:cNvPr id="9" name="Imagen 8"/>
          <p:cNvPicPr>
            <a:picLocks noChangeAspect="1"/>
          </p:cNvPicPr>
          <p:nvPr/>
        </p:nvPicPr>
        <p:blipFill rotWithShape="1">
          <a:blip r:embed="rId5"/>
          <a:srcRect b="30049"/>
          <a:stretch/>
        </p:blipFill>
        <p:spPr>
          <a:xfrm>
            <a:off x="7344495" y="0"/>
            <a:ext cx="1779898" cy="466575"/>
          </a:xfrm>
          <a:prstGeom prst="rect">
            <a:avLst/>
          </a:prstGeom>
        </p:spPr>
      </p:pic>
    </p:spTree>
    <p:extLst>
      <p:ext uri="{BB962C8B-B14F-4D97-AF65-F5344CB8AC3E}">
        <p14:creationId xmlns:p14="http://schemas.microsoft.com/office/powerpoint/2010/main" val="2423263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668000" y="631066"/>
            <a:ext cx="1639910" cy="2585323"/>
          </a:xfrm>
          <a:prstGeom prst="rect">
            <a:avLst/>
          </a:prstGeom>
        </p:spPr>
        <p:txBody>
          <a:bodyPr wrap="square">
            <a:spAutoFit/>
          </a:bodyPr>
          <a:lstStyle/>
          <a:p>
            <a:r>
              <a:rPr lang="es-ES" dirty="0"/>
              <a:t>Por esta razón, la comunidad internacional ha reconocido la necesidad de mantener el calentamiento por debajo de 2 </a:t>
            </a:r>
            <a:r>
              <a:rPr lang="es-ES" dirty="0" err="1"/>
              <a:t>ºC</a:t>
            </a:r>
            <a:r>
              <a:rPr lang="es-ES" dirty="0"/>
              <a:t>.</a:t>
            </a:r>
          </a:p>
        </p:txBody>
      </p:sp>
      <p:sp>
        <p:nvSpPr>
          <p:cNvPr id="9" name="Título 1"/>
          <p:cNvSpPr>
            <a:spLocks noGrp="1"/>
          </p:cNvSpPr>
          <p:nvPr>
            <p:ph type="title"/>
          </p:nvPr>
        </p:nvSpPr>
        <p:spPr>
          <a:xfrm>
            <a:off x="-670144" y="7673819"/>
            <a:ext cx="7046623" cy="1867437"/>
          </a:xfrm>
        </p:spPr>
        <p:txBody>
          <a:bodyPr>
            <a:noAutofit/>
          </a:bodyPr>
          <a:lstStyle/>
          <a:p>
            <a:r>
              <a:rPr lang="es-ES" sz="28700" dirty="0">
                <a:latin typeface="+mn-lt"/>
              </a:rPr>
              <a:t>2º</a:t>
            </a:r>
          </a:p>
        </p:txBody>
      </p:sp>
      <p:pic>
        <p:nvPicPr>
          <p:cNvPr id="11" name="Marcador de contenido 10"/>
          <p:cNvPicPr>
            <a:picLocks noGrp="1" noChangeAspect="1"/>
          </p:cNvPicPr>
          <p:nvPr>
            <p:ph idx="1"/>
          </p:nvPr>
        </p:nvPicPr>
        <p:blipFill>
          <a:blip r:embed="rId2"/>
          <a:stretch>
            <a:fillRect/>
          </a:stretch>
        </p:blipFill>
        <p:spPr>
          <a:xfrm>
            <a:off x="0" y="181659"/>
            <a:ext cx="9144000" cy="6468089"/>
          </a:xfrm>
          <a:prstGeom prst="rect">
            <a:avLst/>
          </a:prstGeom>
        </p:spPr>
      </p:pic>
    </p:spTree>
    <p:extLst>
      <p:ext uri="{BB962C8B-B14F-4D97-AF65-F5344CB8AC3E}">
        <p14:creationId xmlns:p14="http://schemas.microsoft.com/office/powerpoint/2010/main" val="1500193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56084" y="0"/>
            <a:ext cx="12304295" cy="6877102"/>
          </a:xfrm>
          <a:prstGeom prst="rect">
            <a:avLst/>
          </a:prstGeom>
        </p:spPr>
      </p:pic>
      <p:sp>
        <p:nvSpPr>
          <p:cNvPr id="3" name="Estrella de 5 puntas 2"/>
          <p:cNvSpPr/>
          <p:nvPr/>
        </p:nvSpPr>
        <p:spPr>
          <a:xfrm>
            <a:off x="10346028" y="6536028"/>
            <a:ext cx="321972" cy="32197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1556084" y="1124710"/>
            <a:ext cx="12224084" cy="1862048"/>
          </a:xfrm>
          <a:prstGeom prst="rect">
            <a:avLst/>
          </a:prstGeom>
          <a:noFill/>
        </p:spPr>
        <p:txBody>
          <a:bodyPr wrap="square" rtlCol="0">
            <a:spAutoFit/>
          </a:bodyPr>
          <a:lstStyle/>
          <a:p>
            <a:pPr algn="ctr"/>
            <a:r>
              <a:rPr lang="ca-ES" sz="11500" b="1" dirty="0">
                <a:solidFill>
                  <a:schemeClr val="bg1"/>
                </a:solidFill>
                <a:latin typeface="Comic Sans MS" panose="030F0702030302020204" pitchFamily="66" charset="0"/>
              </a:rPr>
              <a:t>Residus</a:t>
            </a:r>
          </a:p>
        </p:txBody>
      </p:sp>
    </p:spTree>
    <p:extLst>
      <p:ext uri="{BB962C8B-B14F-4D97-AF65-F5344CB8AC3E}">
        <p14:creationId xmlns:p14="http://schemas.microsoft.com/office/powerpoint/2010/main" val="10166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211"/>
          <a:stretch/>
        </p:blipFill>
        <p:spPr>
          <a:xfrm>
            <a:off x="-294933" y="0"/>
            <a:ext cx="10307972" cy="6858001"/>
          </a:xfrm>
          <a:prstGeom prst="rect">
            <a:avLst/>
          </a:prstGeom>
        </p:spPr>
      </p:pic>
      <p:sp>
        <p:nvSpPr>
          <p:cNvPr id="4" name="CuadroTexto 3"/>
          <p:cNvSpPr txBox="1"/>
          <p:nvPr/>
        </p:nvSpPr>
        <p:spPr>
          <a:xfrm>
            <a:off x="667802" y="1599660"/>
            <a:ext cx="8382501" cy="2923877"/>
          </a:xfrm>
          <a:prstGeom prst="rect">
            <a:avLst/>
          </a:prstGeom>
          <a:noFill/>
        </p:spPr>
        <p:txBody>
          <a:bodyPr wrap="square" rtlCol="0">
            <a:spAutoFit/>
          </a:bodyPr>
          <a:lstStyle/>
          <a:p>
            <a:pPr algn="ctr"/>
            <a:r>
              <a:rPr lang="ca-ES" sz="8800" b="1" dirty="0">
                <a:solidFill>
                  <a:schemeClr val="bg1"/>
                </a:solidFill>
                <a:latin typeface="Comic Sans MS" panose="030F0702030302020204" pitchFamily="66" charset="0"/>
              </a:rPr>
              <a:t>Muntanyes de Residus</a:t>
            </a:r>
            <a:r>
              <a:rPr lang="ca-ES" sz="9600" b="1" dirty="0">
                <a:solidFill>
                  <a:schemeClr val="bg1"/>
                </a:solidFill>
                <a:latin typeface="Comic Sans MS" panose="030F0702030302020204" pitchFamily="66" charset="0"/>
              </a:rPr>
              <a:t>!</a:t>
            </a:r>
            <a:endParaRPr lang="ca-ES" sz="8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3947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8839" y="12935"/>
            <a:ext cx="9479592" cy="6845065"/>
          </a:xfrm>
          <a:prstGeom prst="rect">
            <a:avLst/>
          </a:prstGeom>
        </p:spPr>
      </p:pic>
      <p:pic>
        <p:nvPicPr>
          <p:cNvPr id="2" name="Imagen 1"/>
          <p:cNvPicPr>
            <a:picLocks noChangeAspect="1"/>
          </p:cNvPicPr>
          <p:nvPr/>
        </p:nvPicPr>
        <p:blipFill rotWithShape="1">
          <a:blip r:embed="rId3"/>
          <a:srcRect b="72594"/>
          <a:stretch/>
        </p:blipFill>
        <p:spPr>
          <a:xfrm>
            <a:off x="764530" y="5148756"/>
            <a:ext cx="7632854" cy="1709244"/>
          </a:xfrm>
          <a:prstGeom prst="rect">
            <a:avLst/>
          </a:prstGeom>
        </p:spPr>
      </p:pic>
    </p:spTree>
    <p:extLst>
      <p:ext uri="{BB962C8B-B14F-4D97-AF65-F5344CB8AC3E}">
        <p14:creationId xmlns:p14="http://schemas.microsoft.com/office/powerpoint/2010/main" val="1898336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38" t="29568" r="2532" b="2327"/>
          <a:stretch/>
        </p:blipFill>
        <p:spPr>
          <a:xfrm>
            <a:off x="0" y="1653796"/>
            <a:ext cx="9144000" cy="5204204"/>
          </a:xfrm>
          <a:prstGeom prst="rect">
            <a:avLst/>
          </a:prstGeom>
        </p:spPr>
      </p:pic>
      <p:pic>
        <p:nvPicPr>
          <p:cNvPr id="3" name="Imagen 2"/>
          <p:cNvPicPr>
            <a:picLocks noChangeAspect="1"/>
          </p:cNvPicPr>
          <p:nvPr/>
        </p:nvPicPr>
        <p:blipFill>
          <a:blip r:embed="rId3"/>
          <a:stretch>
            <a:fillRect/>
          </a:stretch>
        </p:blipFill>
        <p:spPr>
          <a:xfrm>
            <a:off x="0" y="7351690"/>
            <a:ext cx="6210300" cy="1524000"/>
          </a:xfrm>
          <a:prstGeom prst="rect">
            <a:avLst/>
          </a:prstGeom>
        </p:spPr>
      </p:pic>
      <p:sp>
        <p:nvSpPr>
          <p:cNvPr id="4" name="Rectángulo 3"/>
          <p:cNvSpPr/>
          <p:nvPr/>
        </p:nvSpPr>
        <p:spPr>
          <a:xfrm>
            <a:off x="1" y="105492"/>
            <a:ext cx="9143999" cy="1077218"/>
          </a:xfrm>
          <a:prstGeom prst="rect">
            <a:avLst/>
          </a:prstGeom>
        </p:spPr>
        <p:txBody>
          <a:bodyPr wrap="square">
            <a:spAutoFit/>
          </a:bodyPr>
          <a:lstStyle/>
          <a:p>
            <a:pPr algn="ctr"/>
            <a:r>
              <a:rPr lang="ca-ES" sz="3200" dirty="0" smtClean="0">
                <a:latin typeface="Comic Sans MS" panose="030F0702030302020204" pitchFamily="66" charset="0"/>
              </a:rPr>
              <a:t>En Malàisia més malalties a causa dels plàstics europeus</a:t>
            </a:r>
            <a:endParaRPr lang="ca-ES" sz="3200" dirty="0">
              <a:latin typeface="Comic Sans MS" panose="030F0702030302020204" pitchFamily="66" charset="0"/>
            </a:endParaRPr>
          </a:p>
        </p:txBody>
      </p:sp>
    </p:spTree>
    <p:extLst>
      <p:ext uri="{BB962C8B-B14F-4D97-AF65-F5344CB8AC3E}">
        <p14:creationId xmlns:p14="http://schemas.microsoft.com/office/powerpoint/2010/main" val="210849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95" t="2258" r="3488" b="10920"/>
          <a:stretch/>
        </p:blipFill>
        <p:spPr>
          <a:xfrm>
            <a:off x="513255" y="0"/>
            <a:ext cx="3956341" cy="6403559"/>
          </a:xfrm>
          <a:prstGeom prst="rect">
            <a:avLst/>
          </a:prstGeom>
        </p:spPr>
      </p:pic>
      <p:pic>
        <p:nvPicPr>
          <p:cNvPr id="3" name="Imagen 2"/>
          <p:cNvPicPr>
            <a:picLocks noChangeAspect="1"/>
          </p:cNvPicPr>
          <p:nvPr/>
        </p:nvPicPr>
        <p:blipFill rotWithShape="1">
          <a:blip r:embed="rId3"/>
          <a:srcRect r="3678" b="10850"/>
          <a:stretch/>
        </p:blipFill>
        <p:spPr>
          <a:xfrm>
            <a:off x="4469595" y="0"/>
            <a:ext cx="3850157" cy="6403559"/>
          </a:xfrm>
          <a:prstGeom prst="rect">
            <a:avLst/>
          </a:prstGeom>
        </p:spPr>
      </p:pic>
      <p:sp>
        <p:nvSpPr>
          <p:cNvPr id="4" name="CuadroTexto 3"/>
          <p:cNvSpPr txBox="1"/>
          <p:nvPr/>
        </p:nvSpPr>
        <p:spPr>
          <a:xfrm>
            <a:off x="513255" y="4428202"/>
            <a:ext cx="8382501" cy="1754326"/>
          </a:xfrm>
          <a:prstGeom prst="rect">
            <a:avLst/>
          </a:prstGeom>
          <a:noFill/>
        </p:spPr>
        <p:txBody>
          <a:bodyPr wrap="square" rtlCol="0">
            <a:spAutoFit/>
          </a:bodyPr>
          <a:lstStyle/>
          <a:p>
            <a:pPr algn="ctr"/>
            <a:r>
              <a:rPr lang="ca-ES" sz="5400" b="1" dirty="0" smtClean="0">
                <a:solidFill>
                  <a:srgbClr val="00B050"/>
                </a:solidFill>
                <a:latin typeface="Comic Sans MS" panose="030F0702030302020204" pitchFamily="66" charset="0"/>
              </a:rPr>
              <a:t>Rio </a:t>
            </a:r>
            <a:r>
              <a:rPr lang="ca-ES" sz="5400" b="1" dirty="0" err="1" smtClean="0">
                <a:solidFill>
                  <a:srgbClr val="00B050"/>
                </a:solidFill>
                <a:latin typeface="Comic Sans MS" panose="030F0702030302020204" pitchFamily="66" charset="0"/>
              </a:rPr>
              <a:t>Lebron</a:t>
            </a:r>
            <a:endParaRPr lang="ca-ES" sz="5400" b="1" dirty="0">
              <a:solidFill>
                <a:srgbClr val="00B050"/>
              </a:solidFill>
              <a:latin typeface="Comic Sans MS" panose="030F0702030302020204" pitchFamily="66" charset="0"/>
            </a:endParaRPr>
          </a:p>
          <a:p>
            <a:pPr algn="ctr"/>
            <a:r>
              <a:rPr lang="ca-ES" sz="5400" b="1" dirty="0" smtClean="0">
                <a:solidFill>
                  <a:srgbClr val="00B050"/>
                </a:solidFill>
                <a:latin typeface="Comic Sans MS" panose="030F0702030302020204" pitchFamily="66" charset="0"/>
              </a:rPr>
              <a:t>Santo Domingo</a:t>
            </a:r>
            <a:endParaRPr lang="ca-ES" sz="54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1140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857250"/>
            <a:ext cx="9166715" cy="5143500"/>
          </a:xfrm>
          <a:prstGeom prst="rect">
            <a:avLst/>
          </a:prstGeom>
        </p:spPr>
      </p:pic>
      <p:sp>
        <p:nvSpPr>
          <p:cNvPr id="5" name="CuadroTexto 4"/>
          <p:cNvSpPr txBox="1"/>
          <p:nvPr/>
        </p:nvSpPr>
        <p:spPr>
          <a:xfrm>
            <a:off x="1" y="880720"/>
            <a:ext cx="9144000" cy="923330"/>
          </a:xfrm>
          <a:prstGeom prst="rect">
            <a:avLst/>
          </a:prstGeom>
          <a:noFill/>
        </p:spPr>
        <p:txBody>
          <a:bodyPr wrap="square" rtlCol="0">
            <a:spAutoFit/>
          </a:bodyPr>
          <a:lstStyle/>
          <a:p>
            <a:pPr algn="r"/>
            <a:r>
              <a:rPr lang="ca-ES" sz="2700" b="1" dirty="0">
                <a:solidFill>
                  <a:schemeClr val="bg1"/>
                </a:solidFill>
                <a:latin typeface="Comic Sans MS" panose="030F0702030302020204" pitchFamily="66" charset="0"/>
              </a:rPr>
              <a:t>Traiem recursos i a canvi li retornem al planeta muntanyes d’escombraries</a:t>
            </a:r>
          </a:p>
        </p:txBody>
      </p:sp>
    </p:spTree>
    <p:extLst>
      <p:ext uri="{BB962C8B-B14F-4D97-AF65-F5344CB8AC3E}">
        <p14:creationId xmlns:p14="http://schemas.microsoft.com/office/powerpoint/2010/main" val="17924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explotación amazonia"/>
          <p:cNvSpPr>
            <a:spLocks noChangeAspect="1" noChangeArrowheads="1"/>
          </p:cNvSpPr>
          <p:nvPr/>
        </p:nvSpPr>
        <p:spPr bwMode="auto">
          <a:xfrm>
            <a:off x="2966509" y="35470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data:image/jpeg;base64,/9j/4AAQSkZJRgABAQAAAQABAAD/2wCEAAkGBxMTERUSExIWFRUXGCEbGBcYGBodIBkhHh4gHhkhHx0bHiggHx0nHCAZIjEhJSorLi8uHR8zODMtNygtLysBCgoKDg0OGxAQGy0lHyUvLS0vLS8tLS8tLTUtLS0tLS0tLS0tLS0tLS0tLS0tLS0tLS0tLS0tLS0tLS0tLS0tLf/AABEIALcBFAMBIgACEQEDEQH/xAAcAAACAgMBAQAAAAAAAAAAAAAFBgMEAAEHAgj/xABAEAACAQIEBAQEAwcCBAcBAAABAhEDIQAEEjEFIkFRBhNhcTKBkaFCscEUI1Ji0eHwFXIHksLxFiQzQ2OCskT/xAAZAQADAQEBAAAAAAAAAAAAAAABAgMABAX/xAAsEQACAgICAQQBAwMFAAAAAAAAAQIRAyESMUEEEyJRYTKhsRRxwSNCUoGR/9oADAMBAAIRAxEAPwDquNjGYiyp5fYkfQkD7Ri5wk2NgY0MehgBMjG4xmNxgBNY3jMZjGMxvGYzACZjYxrGxjGN4zGY3gBMjGYzGYxqMjG4xQ41xRMtRNZwSAQIG5JNt8DOFeMaFVVL/utRga2EEzEA7k+kYKTYHKKdMYsaxFmM1TQgO6oWsNTAT7TvibAGMxmMxvGCaxmM1CYkT1GMxjGYzGnaASdgJwqN4zQvEQs2a8bxfUqnvtN8GMWxZSSGzG8VspmgwkEMNtXcjfFnAegp2axmNnAOn4npNmTl4NgIqC6kmIEja5Av1jvgpNgbS7DeNY07AbmOl8ZqH1wAm8axvG8YxqMZjYxmMY49wL/ioaYWnmabPFjUUyxHSxib/bDJwvxpl6mYqLTrjSwlAw03/FGoC5J29McO8kqNR2a/03E+mLooIoUM8XJMGZHKAB0uNR+mOikyG1o+lqNUEb7b4Q8x/wAUKVOowag3lgwpDczXiYiI+eOccOrZxKFanTruKRFlkgmLQJIIBFrbgYrZHhtU1U8xKhDML6TEGO4j/ttgKCbA5M+huEcTp5mitekSUbYkEGxgyDi5hW/4dZBqGVKMZ/eNBvcW6E2EyIgbbYZ6jgCTsOwJ+wviclTKRej3jMAc54uytN9DPPdl0kD6Gftghwji1PMJ5lPVpmJIjAoNov4zGYzACZjeNHA+hxRWq+WCGJ20gn3k7AeuNRrCON4jFVdWmRqAmPTEmAEzG8axmMEW/HtJ3yy00TVrcA2kiFZhHrIA+cdcLPC/B1SrR1Gotm1KoAOxM3I3JEfntGOlTjxIBPoBt8+gw6lS0TljTds5rnPOXNLUrqUcvpW/5MV0adTA3k9O+Og8KzavTEVfMI+JoAv2IUAAjaPTCp4ur0n1F1aUMaDI1ACTMXuD67DuYG8N4klPLCvRpAVWQ6p3jUBSYAreN9Iixm84LVoCdPR0p3ABJIAAkk7DCZxfx6KdRkp0tcLZmYCT0tvpifcx3xrJ8a/a8i4emK9VQGNPSRILQJABGqLkD9cA+H8KajmFaqi1Kr3SkoB0gmdTJqEAAQBAG+NGK8glkfgCcW8Z5outQq1NwSNSm3pCz2398ar+NM5oB/aGiTc6QTIPYd/piz4xzdJapWkCVO/ftFtwDMkiT3O+FfMVrs3WdQn/AD1Mf3w0kvBJS7VjhR8b1MxTam9Qg2EqUAb6LPf8QwbyOVK1KYUArUUSzbKgNxqncsDMye845Jk67UyXVNSgXN43sfrjoXhrP5p/L8mny1AAZaNI1R0uokRtcXtguNLQ8X5Z0PguRKrqZdNzpQNKqPSwmYBvOJeOcYXLKrMjMCb6fwgfE3rFrYu0kIF4Hoo/Xr72xBxct5LlDDhSVMAwfbEm7ey1UtCVxDjNWuhNYGkBTYqqsQKnxKQw+LV0iTcHbFTwtwuqKgpMr0w4NTWVBIPIwMm4khZB6qvc4ZRkczqXUE/eGKhlpUfj0i4WdremAPjDiopO1Gj+EDUVdwwJEX0m+mwg2vtbD2l0RcbdsP18+KjMNJdVqRpVtNxfnk2v09MWRmXTmC60BABvIEHVBNrQD6/THNsvxBhPL0AJc9iCSbX5rz0nHQ+H5mnVSgms6nh3idiDBmbaiBG9sBtUNFNsYaLBgCtwdsTpR74hoKFAVbAWGLPmCMSZ0xS8nu2MxXarjMCmNyR8w5yh/wCXp2AJ1WB6Fpi5vYDArKpd1PS0xOx2tfpgvnaq6Um4Egb7EfXFOsNRqGeaQeXvc7fXFItkdUH8tnFVmUrqhVEGbSN97me/fbDJluLtUp0qdE6FpWkRLEiTIk31Tt3xzwMGW0z8xt3xFk6mlqhmG6XIi/8Akz64eKoi9nZPD3i8oIrSaZaFIlmBOy+skgA797Ya+G8aoZkMqtcLLowuoMi/QjcSCRjjC+Iai6XpsVdYk7hiJkxYR/U3GPFXjj1SPhUqABpLKSSea6kTfv0jD+3YiyeBp8SZDVUqaQq04EBLaht+IbyRtaNsPfg1h+x0wLBZEdRHQz9fmN98czzOfpvSKliWBkN8LXtBvcQNySbDEnBfFrUSSvNygJqJIgCNlIAvc7j26p2UTpWdW4nxajQANV9M7AAsTsLKoJIuPrifK52nUANOorgieUg2+WOQ8c8Stmv/AFECslgFB2gmRMjf1n6CNcBY6nFOq9MCCrrIUT9SJ+8R7ssaaF9x2dH8XcYegmlAJZWliTK9ARHqfXCRwWu6Zmi6gqGaIbVELGrYkxGq51R164s+KuO+YRTZQ2jqLAmOu5PNB5SLT8lPN5moVB6iwiBYztA+XXE2qKX5OkcC4mlfOaqVpDM8vqm8bAQJWOk2AnY4c8cc/wCHueVc55lWsiLoZecxckew+s7Y6jxJmqUtNJwGYiCGi0jVBF56WxptJWzQsJY3hZ45maYr5UPUhAWLubAlRyAk2A1ifdRizxrOvoCUKgNQw8KV1PT/ABaOhPYj5TjnhljKPLwWnjcXQWrVIZB/ET9gTivnOKUaLxVqqkqI1GNp+m+Euj4ld6itWpyVayzFwpGx2MmY3EYocUGqrrdzqkkOwLAyFIgC4Qbf0vjoSsjJtEnixzUrsA7OhUshJEFSIYKPp0m2F6myvlwj1SvlWCySAJGk79JPTtOD3E8orUalZFZSo0BY06bxqnqDf3mbThVp01WsrMxN+eY2tFyLzBmMPHRPxY9+DeDLpBL1KVUxKkgBit15Qb2Oxvc+kFuOVWpPUqKW5aYQEA3Ji7MSLgfOD0wK4HTC0Kbtzo7cg1aSqgzKljJb8R9BGDQ43TrBwOUAkNMA+hG4j1/pgMIo+MMu9YCsaXwqEJGpZIkkhd9Oki/zGOf5rLkAsSQt7m/Swie2rHUfEFOKTuanmMpIVS41KQdLta7KYAg2A07RGEXiB1vZFXrBP5nYnfA5UGMbYP8ADWc8qrDoXRkIKgw0GI0zadWmLeuOs+CGfy5enpfQug6hzAuyzbbcAj29Mcgr5M61DKGAZEDsNKmReXESBa82GO28IamM29JNqNFQB79fXrf1nrhpO0GCptDMMeahEf52x514rZ+tpUN0m/8Aytt84xKill1jvAn0xxjilRvOqs1MoT+G5IJYb9zjr1DMh5ImB1I39u+EjxJwtTmqg5hqpGoDO5UrPrAn8/TGcfAre0xXylI1oo2DMISdxNjfsLdB/Rqpn9mArMFOiEgtMaVOkW7sR1wKdNOVXMq8S8R1ELeG3IPUY8+IuKCrw8Fhp0lZ0yZBIANxBPX5euC3oC7f/Yy+HPGwzFUUXRUaCSxYKLbQCZP2w4Y+c6dMiopJJWQbWMT2HXHeeC5kPRRgCF0iJJPT1vv+nTBaXgXHkb0y7WzCKYZgp7E4zFXO1Bq/9JntuPyxmBRSz5mz5MLMyBv3ud/XFXLOQSQbzf1Ax7zjWU32Fv8APfELbtPrH5YdGSouVM40fEYj+2IhXvJ3I7dse0oL5Uzcrt87YgoJYlpjcYJLjoInNzBuDsY/T1xaTLgQRt37D2wPpaWPKLf5PXt+WC+pRTU/zfWNP2xm60JXZHWIKb3NvaD/AExHw9AylWOkqN4MH/LYxo02IG5ttvPX6Y8Io0qxJjqJ2E3kjb++Eeuhk9lw5qmj9ZKxPsfU4n8zkJUgcur6bH7n64oZgpJJNtRAt7EXPvj3WzKwFUSpUCSb+/bcH74cV0nsIJqCjWQWMnr3Pf0xvM11FLSFhpF+hH13n5fXA5G0lQwMAQIPb7EYtVqgJ09e3sBf6gDC+bGUm0RjMaSUgXG5uR8/rjpn/D3gqp5mYY6CkgtYBTu2/wDCCdU9TH4cc94ZSZWFQLrYsFpiPxkgByJiEJ621f7Th68YcUXK5enw6m2pws1m6sfiM+rGWPy7nHJ6qUnUI+TswRirm/BZ4Z44pCq6VaQ/ZyYpubsB/MG3Fpttq2OD1bheUzQFRDpP4KiG3pBGxHYxGOL1swHaPqNo98HMjxCrQVHpvomVKxZoIswPKRfqPnhJem4r4umaOeUpPktHQOJ+HHe1UkuPhzCC59Kij4v9wg7e+EXOVa+W10w0MDCvp2EapUNtIn64e/D3j6lVCLmIpO1gwnQT87r87euCfEKHmlKdWkCzggVUAKCBIBkzBHS4xCGeeGVS6LSxRyrXZyWpm6pIBdoKAuO9o6/hmLW6dsVOIMrATa8yALnrM7D098EvFHC3oViA0IehJlSJEX6dR6YXc9mPhVrwb7bEiw++PUxz51JHA4OLaYapZuoKqinUKk92hVkaSbmLLt7D2xezWZ8sEUqof0ki0jcRp+/f1wsrnCXFMkwIIg+mJcxSID6W/D8O8cynffYb4o68k1Jpuhu4nxvVl1pIWtDEX2gFd+vcT0wu0KTc7EnVpJH2G5t1nFSspkEwYpJc94A/TBBqxOgEidN9yCJ3/LHPO0y0DzUoeappMdKhtbMLkACLgkWHpffeMdC8G8HpZeqfLc1F/Z05ydyXckmCRYQLdscy4yCC5AsWSPdg2L+U4hUTK04dl5dJE2Ky5giLjffvikPlQJ/FtncNWAXHsxTeaSOrVdQBQliFgG5AmN97fbHNK3G61QIr1CUWSFtAtAsO3TtijS4kRVZ5JJVojp6z1xp6dCxk5eDuVAsFHmFdXXTMfKcct4vxtznmqw4Yo1OmqkSpJ0r3BuNv5jiBvFuap0x5tRYAiQNwe563naMAM/XDVaZLEcwfVNz1me/XCtmu9DbmmKUgpmGJlIaY5tIAkjqLEA++KGbpE5VhJElZ+TOSLT0xBmOLFSKckzpOwaSRDEBgRPv3OLPEs0xyYYnUWqqAIiZU9tsSbtItjVyYm5rLMAGDSB26z1Jm+2OueAM3UZAYApMthJMEWBueUFfwiem22OV59tFPpzE2EbdD9ZuL4aPBvjahl6LIUCOTJN4Y2AAE269R+eOiG0RlUZDJ4142tLMBCtUkIPgq6BcnpO/rjMKvHqgrVfNZmlhMExpEmAJJkRF7XmwxrBuIHy+hOzvBm0K8EgiLAQIMREyDY2OKVXLwDq5ZsJBEme5tO+G7gGeARtKhw/LoM9wdRBGna1rz0xLmeG0FD8zAKRypTVihIggtYGD+IdPUY5ll+z0pYELCcN0kU9aEhrqCTAm02n698eqfA3KfFTUH4gzKNPqCxE94xeyXDUcEU/NckX/8uVAJkSYYtAmdoMY1U4GvmgecyKw0iaFWnLEKIAgneTMRbreD7m6A8EWrB/D8qyMF5GE8xDqRAIvY7b/LF9sozAICAFM7i4O8enc++Kue4C1NA61ix1QYmBYNIJv1ANt8Uno1FIJmDEmI1ffb1OH5XuxXiXVBIcNYmNWkDr06djI2xIeDMobnR1O0NcCSCY/oemL9TwvnfKNVQiLM6KhIOmDeIMSQexxfpeGQct51R42kKCY1NLAXJI1bHa0jtifvK6sL9NGroXquRDKoqao1AyBYjYcwBgW3xboZEga41tcrY2HS3cfri/SylIaitPMHmgkcqISNUGRaB3OxE4rZ3iqoo0LrFgbsRBJgzAUsY/CYtv0wZTfSZo4Iy8FZ8jUZiXpwLwAVEQYjeI26495CnTGYptXIFJSSxEMTuQIH80CD0xVPESylvLePZpufQ7TF9rjAzNuRKmkFcrIVlbVB/wBw2w6kugPCluh/8R8TWjlEzCaDVzNPkVAIprFzYbAGYNpMRGEWm2pdbVTrNzIm/wDuBk2F5GJmpM4FJqJGhNILFUgD4vi2vMzt8seqfDaYJmgxJ6a9t/4SJxotR/JnDl3oJcGKOCdRZhvFheepjY+vTBOqlMhU8xQdWoCZ3A67WPXEJoHQFXLUKctAUu2ok2BlmI6iPlvfFGtQejJelpZeUyWBvMG8b7j0wt2xuCSCdXKqUVRUA0KY97feZw7eA+JvH7OxJVYamxO0EBlHpDT6XwicIzQJJrowSJsqlugsW9Ot+uGdeJ5OmwJ/aFLTDBqXNdQTyoPxMCb7745s0eUeLGjUXYW/4icIDOGFtcH01LY/MrGETM8NQsqqBqn4za94BvtMdJtaerD4r4vWXl1uWFRQFc2AJCkzDCwM2++Br8RFNDJEAmTvcED4Y7Abd42wuNzxwViuEckqQLy/A5qTEnTIM/CZ6j27jrgpV4RTIYkEnp6j4iZ/+oHzGIk4mdcqhKwDyX66XsLkgxO5IG283E4iSxphedZBB6QQDP1/KJxV5ZPZl6eKBtTISwMW0iBFyLxOwHtjdbJAQ52ja56zsO364uLniVDKQVB+KCJIA1GD8vb3nHnJ53XAIBBItqggSL7GwEmPSOuKSyPiThCDlxQL4pl22EjWRBAm8kQe3z748nhVdEYhg15C6t4mRceo98Ec5xsUiRosLamlyfoVxXqcehQppvpbVBVVTboIUm5P8Ui3zWMpVoeWCDuyrUolG+GGItpIYAEbgj1nArOVnDEQQRZoB67/ACmcHuH11qMWAYKCCGJG523UT0JJJ+eLn7KrNTUrzO5ChrbGDYAXuDe3N9Msldiv0qa0L65c16ICsVYGF94lp9Dy39cT0sjyqoIJCKB68oiPpPtGH7xBwull8sap3SII2EkKdgeXY3n9MJLcXYtdISbMWWZ7xYfrfE1m5dDv0i8s8tw2vUqnTTJEjnuAASZjoT/nXBji1M/s4piAwqAstgQNIF/nOK1DjTswQMDaOl7bkdot1x7apUJ54g/T2BJt0/pjOd7DDBxv8gfOcMaotMGAQb3U9Fgbz9d5xZy/hcGnJADzAOqd439ZtbBteE1CdIDoR1ZToYf7hzA+oU9MSZvglWCCUAklSGXl7SbR1N72+peZ9JjLBHtoUP8AQ63WvEWF5+84zBbM+H80GgKBH/zUz85PU4zB95/gP9PAC1M4jtJzH2Ux2sd/p+eMTiFJWDmu7EWCyAu+0KJIN46DpiU0c2bMtIgnZqime25xn7DmD8VGj6CV/PDuLfgKlFeSB+N0WIYi4MrNQkg+8SYExPp2wS4dxcICKRrVJ/AWZ162AJMdcRDL5lf/AGEj0qKI+eoY0nEaqto8kkj/AOQfo0fTBqPlA2+miw1d2ARqIMsx5iOUEAQB3ECLWCgd5scOanTfzXpMzgDTMxM2JBAUkDaZE9MC8znCf/56gK3Ok7T3AB98Um4lTF2FUA7me89CsYVpDK/A2ZvijOXYrWZmtqJ3Xqtwy79Yt0GKDcXNHTFNpmdRZtWwBuCLQLgAC2BFLidCw8ysY22Pt+EYnGay55jVYsLw1j3/AAgYZRhVIVuV2yDM1qlZ3OlnXVqbWYRDKgFhT06oLCxn4tupi4rmWDxWPmmnyCnTICAgcgCp+GAIAPaxxeGYygTSKgUXMKIn0Mt6A/TFxOI5cwPO269frNhifHZXloB1M7VULSWuXVG0Egsw5Wsq6t1ECCIt0xLT47XcBatVirQSjqrqSJMc1yv1iBudrdR67NC5qmQNpL6o9QAR2tMYkoZfObtXSoCIhX0W7ToMf98FJeRZMD1s49Vg7jVGq0EAyecjfTJk/wDNe+C/BFFJSpHLIAs94m50kXvt6euJE4bmo+KnqsBNW1tulsBc3XZXKs1MEWMVGFxYzqG+H1VMRXdoYlytMtcMABAjUYMdJJsf63GJaFFWMVXLhQNKnlhQfpEHb+mE7/VXVjJYif4h7DcbYt0fEJLzUDNJvDAExsJFxGM4qtGt3saX4bSpsVvodxzxciLct17bdN98aqcF86rTCHUosVJ0mWIJH8IsnVuoxJwRjnlqBNKGmwKqzASCCCASbi20WkdNjY8NZipSFKrSVlEDk0aoBJ+LuSf1xPml+p7ElbtJE/GuGVqgy5Aio/7ozpILCSbgkf8AbFSt4AzZqTFMKY1c4mQIJAPU9z9MNNTLuXyujLPTWk6yOgUEDpvCzhjzeWFQEbHvH+HHE/VSjFRSGhjXKzmnEPBbqoYhrWA8xIMx6b9b9sU6nBajyTTU6lCmawMxphoCEFuUfTD/AJ7KLRyq0xAVWtvt9zhczR1LCVNJ76SfsRjR9c7ppDywvtNgJ+DvTpqWYFaSsWGu5kknoJ5Qo+WFXI1Fq1kUtpkgAqdpMCfS4j197PopwrB6rMCpHwRv1i18C6fAqautNmBZnBRQeoNuXeQO21vbHWskZqyccdS2AOMpocU4MAkOBIk7k6heb+0DbE/Dq7iylXWRAeBttDWBPv8AbFji/B3r1KtVVIZmNmNgDKG0WkT7EfSKhw3ylp0tWljDh4slhqB2NmjlPX1wkcnCKTOqcFN3EN0Myw1CrRbUbm0gddxaIxBXz1MqCpE85BDXtTne19WmQP4RgjQprRqpUZ6uiw1amAJYGNcG4kgxEXuLYv8AHcyy1BNNailCQGRXjpEsfh6SO3bAvnpC04bYByniFnRqbsGlAAkEk8okz06ACNzv0wI4jTQKCqyWMCSeXfpc7baSJvttg9wzLo4YeWiuQCVUOoO4IIEAW94t3xJVoob+QiVaayaS8vmLJjSwADQTM+sEdtxSejJtqxepUjrC3Ia2km5JMKCZkkDr/gv5bwlTSsBWzSLU30F+ggkA7HpttOCnEKeQZKNaijM0mQG06SpBhhBIYNHKI6z63Mt4ooCodRWlVVdLNCuonfqYExta2+JrJbpFHHVsgaipkirSaLggVNR9bE326DY7RiSqyU1am1ZXdhOikjlgCY1XFgBMm2LrcVpEN5YXWNMhCwExuQBMxeOlpuMUM1RZa3nUvMZjT01E0sGhdjMwwAJ69tsJwkxuaQv/APjEU+QPWYDYxS/60JxmPJ/Y55qZVuoUVFH0DEfOcZh6h9MS5fgXHzNewlGm3xG3vK4kz+SrIR5lZU9Cz7bGLCxjthKFIq6gk7jeesR/gOGPjmXrquuqfMXTY3JC9D7evfHW27X0RjVP7JHz5pqqrVU6TGkT/kdcZlM+wcv5gNo/yDhZyaa5kkHp2/tidOHEkwYYbqyx9CtsM6Ara6GGpnoqa/NQEiOvaP8APbFY1Yl/MRgCL3jrFif8jHipwBQqmrUJ/lpUmvPZiL+8Y3W4Gr6adKjUpzMtUYDXaRZiBa/Qb4V122FN9JFn9tUi9WmbdSB+s4ynnaKNzVFJK2I2F/bt/hxBk/CNWGkKwIgRDFT0ICSDsfkDghlvAo0nzazaxPKtOBYHYnf2Awrywj5G9vJLwUqHEaOog1GC30x17dNojBSnkqRQ1SzwFk6hEx69P19MQ5/hNLLnTR1VHIErUi3WfhAteMespkmrOFYF2PSeRQN7E2v8r/LDRyKStAnjcXso1M1RpgPMhjbqY9QNvniAZupP7tVdSeUrc32kASPmOmGqjwNgQPKUqO9Mf9Sr9fvjK37QiqopiB1DKsj/AJz0tbD2S8lOnk6vliqDIgEkRA+87+mIM1k0uxULVm5LEg+ptsbkQB03xZzalQoaqUB/9tCC0gGxbp1vHXElOtSVnfy0DFeUai0b6wQSRZZgA/lg8rNxoCf6JTdmqEtU6EAhBI33OpumwGLY8O0qYao1PVL6UpazAMxckfD63xKGVmlJpMLWIZTF9twfUk9sW6md1FhUAqJEzt2vJkA+u/tjUwaYRHh9qbPoFBHpgatKu0K8wQwZbaQ0ki0DG6HBp8vy6dFixjUfMXZiJEPMbf1x64Zlswpq1E1ox0h4LHXFgAGJsL/Ke+J8sa4UDU0GSoZVIJ7iFm0bTHviLg32NzSCVTw2JlajSSZ01XExuQpfb5/ngLxzg9ekdYzmboz+HW5Hy5z2uJ/MYN5fieYJF6bNAgmmAWGm4kEGSY2Hpil4vz1eokCmZkQsrY26M0kmO2JRxyUtlHOLWhB4zxDOoyh85WcH4GZz87Em+DHA89mynmaqFRBuHPMJNpUEGZt2vitU8MZrMQHApKpuSRuR6En6TgtlfBCpP/mWIA/gAAPuWm1rQDi0lDpV/wCE4qXkly3GakMCFUwICrYwIB6sYF4m+PFE1VJqJK356h5oMyLggAkiw6W+U9bh+WpOIquYW41D6yByj3wZy9apVy75eiqoisGhiZJ9z02v6Dpg/BdI1SegItdzJIuTeDpkk72P+euDuYKtVpMyz5lEAqsSWJSbnaIb6YDcPyjs0MQIubK8dhync+mDmb1BcuVgsC1OY3g6id7WU/TEfUySSaK+njJyaZ4WqlPkzLF6NRSASQ25sGAFoFgQIPp1G/6rU0CnTrPUVSEprCliJIQHfmvc6r7n0jq5Rq4ZdYpsOUhlGwXlYiRy7iY6H1wr+HabBzXguFgMy/8AtsOovewF+gNxGOaPyfdUdbSiurGLK5fM5fKhqilaiGBVHNpAuEqKvKZ9ekEGTYlRzDJRGcrroAJNVZkoJIOj3EGN9J74W+M+IHzdXyafIqJDsrMy1JuJ0iABfeRdhN8DOGZBKtQUKrgrcRTZmBKgnUQCFBGk9zfYYeUOfylryTjPguMf7BzxJkEqUm4hka5RYBYTveCbmxHYiY+QFTwjUamXeq6uKka2qKZgDYNdYG8NAJA9MPXDMllqFMZekg8u41NEtN5YkX3n22EYTfFfCMxQfXTrVFW8sjtIi4EDdbHa/wCrY2mq/cSa8/sesrxBcu2pz5xcgh1sWQ3iSeawEbe3cdxjjK1Mw5qecCqgUlBMG5s0dwR2B6+smazSqlAVqb69SqDdnGoRW5p+LcgE3mItj3W4RS1GotYyrHQDCqSDEN1ksvpEC2Gjt2B6VAnN+JKurk2/mie+xFu3yxmLed40urnVaZIB0uoB99iCD3BjGYTnJf7SyhjavkjdbwTmWPwH0hQtvZmFvTFrOVK2WWhla6hRzDV+75lI03CuxEMwv1t2uaq8FzNIsFD1dJvobT632k+l+mBPEc9Vb93UymlYuXu3e0ywuBzTii+ZJy4OxOyGReoy+WslqgSJFj0kDYGCZMixw4ZfJlmrKQAadJJFmEtMgT8jbFHhGVXL1xWMBCsshcm8byiGQGM7fbF3N8ZyoXTSLhiZeppjXvA7tBNpiO2LNvqiSS+wXwXjmZVyh51BgKyWHa0SDEXicMArZauzVGptQdPh1ahMjms1jb+uFCtnK1Sy6r9NJYgb9bTF7WxYo18xAUhSojla5Hrp3Hy6DthJ4L2tFI5+OnsP5iqqPy1KdRB0FMyJ9LAn0kYk8vWzGmTpLzI8yQOxG6kev1wNyz1l2Dr1ARNosDqb+mGnOoaRLVGJWDcAsbSSfaDc+mI5YqCX5Kwm5t/goBK6GPOOgrs1ToNyJB97x1wK8RUqzeWq84N9QKn4tgSFmSSfeBjzxfj1F9dOmSCY0lpiDYiyzv32xDkqy+XNVnLGbUwDI6DUOgjp6YbDCpbQMzfDTLqcKp0zpcJrHV2LBWAkLBMEz377YrZ3N1Gga5IsViQCTfp7D8seE4nlyTqoswII52JM+2nvAkd8EMhmMuQIpDUdtCaoIHUmYEx9sdipHC+QKyYZgURGZrkgX6QTudu+CWX4JVYqApWbxN1Hc3gGOlyZFsMJqlVUa1RY2IAm1gZE2k9PljxluHJUECqjUtViivUGqLzEKD7jthZSGijyPDuVQGKjFxO+oQZGm0XsRew62tjxw/KZbW1MU2d0+LWSAQCBcSZF9vb1xapigr6TlqtYASGdwALWimsWm0YJVmaVU01pIRbQQDfoTYgg2i24+UZZKVWPGFvoBcX44VYIYQSFm/WCAAJsNpMWjti7w5EqoxFZiyyQrGBMiDJJtFz7GAZureMLfs8knUTN52Jt7bYK8H21CN5IgsG6RYEd9wdsTjKSimWnCDlSDOYysEQnxSSSwIAWIAB3J3EW7EYAZfxExqrTbL1dBbTIDKyX7gwBBB22j3xZUvqIarNMkkJpgXNgGIAHTvj3mKogBQCQbgKTqn+YCe+8dNsBuT32GMYx0S8Sz+mqiUjTCm7EqJA6gAkNJuZnqLnArM1i0lsw5QAkgAKxUQBpljN+hGw9zi1mMq3mBwKkBYXl0kTAadW0kHsL7nF0UaxVgKdJbEkNBO9yARv7Y0VI0nEq8Ny1OA8AHVobV+Ilh8SCd7fzdcWq2dVAlSkGZHMhYViRAN7GGAghusdTAxSZmJBNQKSYnRMH3kY85taaRrrOdQJlYuAY6k9RgOk9sO2hhovX0SAGQfCdQPvG1pIBU/2xFxjNN+zlpGoAN8PwnUQYiCCFIM73BGF9+PUAoX95CxAMXHfSKgHz3xaoZjzUiPjDdttIMkDa0GPbfE8t6GxpbYF4/wABOYY1TUVCuuZgKIMyQbwWLDaeWesYp0eLfs2VNGi6NpmXZSbtvpG833P0wZzyowVTUilVABKi8sOg/ExNtzA6G+Fz/RqNDMUjWY+TUp6tRAWW2Zf5Ye3p8sPCSmql4/wCcOLuPlfyDKGZzBXVrIVLaaYAiwuFUaevbvj3luG6VHO4rM37sqwjV11EGVaO94wxcN4VTC1DrdUeVQmZJIIuewNtr2OAGRyFbz/ICktMidgaZuxP8Mar+oxZTUroi8fGuR1PgmSK5dTcssapZmDGBN2vGqe2598T5zTUGkrBZSLE9BcW6dZ6fIxU8D52tX89KiKpp6RoMmY1S3e8bSdt8VzxMUswEqCJPJc2Y9/Q3379bY41yi/kdMkpL4itxqhUo1EqsozNFHB8sgGbGNUSCQDIbb0wU4JWoZlKwpqFcS1NTIW8CDJiDCg9ASMM2YyFNiXuuv6TMkEemOf8Q4YmRdqq1GgsUKtedRkiAPQe8Y6KjKNIipNStgo5asrMFzLZddRinqZY72Bj4pHuDjMOeT4yiLYvzQxDNzKYAIYzzEEbwLRN5xmLcp/RFxg2PVWsw61ZgWI1DtOuD/8AqMVqfmV+XSKy/wC0Ajfe5+4GLeVy1WdTq5U/DSVTAtck999rYF+I8tmqgCZXRQvzO4Oo+i8hA/P9fNirZ6LetArivhmg5IanVotBk02sOW/KRF/adsDang8CPKqpUKn4agKNHUR8J9yJvg/wDhudo+YMxV85GFmGov03kT36nBipzWchj0kSQP8A7THuO2Le/OLpbJ+1CS3oRqWQei4Z8vAUhgANQEfzBiPyE49U+J0eaEBDrFnRdMnbcbCTNvth1zHDl0yraZn4WKifWCAYEXn9MCuJ0wQA9WktR4gVGRSelihk32v85xZeov8AUiT9P/xYpfsM5ktThKTPFJVqBioLKYY6jqn1M3+eGPP1nNVqQ/ClUR0J0iDPQRqPzGLHCeBN56k/CGlhrLTEn8QlTtsT74E8Xz5/b6lIgc2XqH2gVf8Apj7YGR82qNjXFOzmAH74A77fQ4ZuBsgUBkLfvCu8RJBabi0fnhbzzAVp+v1P9sF+HZoKZJtKttvBEj5jHRJE4vQzHMUETUqU7GBykwSN+YzB09D+mJMvxmoXOnTpIAAVkXSOpA/ExHLcW7dcWaZooGCorFSGuNfoLEmTzT/TFhs6qgK6+VTcxyoiesSADOxucavLEvwgQ+VrOzaaNR2kBi6sCoj2g2tJ37XwX4LwqoASX0W+IvtG/KOW1hLY3V4xKiKq053iSxtJ+gAE+n1ir50toZASRJMqy3ERpBvG9+wFpthdSQXcQjVy5E/vOZtyx3Fz8Cgg3tMzhe4nxCGApmQplnEgOR/CJJAWRaTNziLN8YamHKgsf5QYEiLWmevYb74CtTqeWgWhUmJJ0NfuAB2/ScGMF2ZyfR68UV2alSYmYJj6/wBcE8nxg5dqWpQyOpHxReZNtpDEX7MMC+L5Os6ALQqkgz/6b7X9MW6GRarQVXp1EMSrFGsfwna6kWt6YaqoCd2WqviAliKdNUPUhfW/zjrievxmpJXW7GAAokAewGPPC/CbueYiYXU0tY9VCgiY7n0ww0MhTpFitIHQt5CmNza5E7DebDfAaC5JdAFsxW0HWlQdjpKm+99+2B2ar1UXVqdQRC3JJ/Own74buN1eRQGO1/oNz8gPbCpx1mqU0k6CrETdtUxZVHt17Y0U2nRnJJqz0qu66w9ON99z233+WKy5amQalSqYazBAF09gCQd739MeuHMkQFd9MKSyi14ki17qYBMRBGMqZerVUaAlIGW1aV3mAom8jv8AzYR2ymkQZhMprXywzRujnVqBnr9dhhmy2bB8pgmnVUPKLbpf/wDUx2I9MLvD+DU9JNRzUJYA6piCQLAnvN/UWw4Usrlsu9NQQKesvM2B0kMCPXaO+I5FtLyPGWrBnC40sBUHmKzCLSgFlAi/wd/XFrgi0a+YNPNorQpGWpN8LNzGoSYkySpAnucWeLJSqsKl9YNnCwfSCOkAfLAim416XBIHwuJI1dDbYyAZ/LBnicXyFhkUlVh/iuTD8iEUnWBygMtviVlIAddWqJuIBtgr4WyuVy9MltPmuuhoWpCgSQFktC9YtfrAEVhV10/MKArGosLTuTAO8nYzf0x44f8AvTFGW7gjae4Y2xyrIzoeONF/LZWnTrPUp3FRY3sSpkAMLTBa02kjCR43ywu4ad7+vX/OmGrPUatEw6Aeo/qMC+JUFrJFgOl/y6/UHFIzV2xXDWir4Vz9c5fU4lAdIq25vobxsTteO+N8bpLUpcySRtB/huD0hh/XviomVqKHpq+mixMKljTkydBuIm8WJvi9lHZqWhyrgW1C2oHuv4GjcfQnpRS4u4sm48v1IUhSridFVFX8OpwsjoRNyD37zjMEs1mGoVHpoHgMfhgi/vjMdaaZyuMrHDI+LGhqdTT5kzrUcpvcQux/vvi1mfFdKIMAgwWBbqN4J+18JYzpIjStojm7bW7iBiSrxaqFvUi4+nXpiD9Jvsus/wCBy/8AEr1BpptykX3LMBazdIv9tusNTi6JpkEbCY3A974Rq/FRqEyxNgLmfS282tiXN8Mzar5py9QKBIsDpBvsCSLRvgL0avsP9RrSG1vE9NdI8p6hvMPo62NwRbCrUy9GpUZ3DFnJN2kewAAIjYYV34xUJKgFSs2axsL23nDTwGg1XQaiMhVQRV0MA0XAJYBdQMQZkiZ2GL+zjhurI+7OXmhq8LZxjrYsdKpABneI69lB+uErirs/Ea9QNZKbJ9aZWO3U/fDOG0oSrQSl5gHVu0iBIk/FN5M9MJFDiM0qzWnWZPfm3HyY9MRSuTZbwkLfEPj+v5z/AFxLlKxJj0P2xUzTlntvP64koOA8zsYn7f5746q0c6exu8LcXZsx5aqgIVpaBsIJPbbrhqocSZJlwDJm8ge1rD5Y5kGajW1rZtMdRM8pA+XXGqmbqhSdGnmH4SN5M/b74V3ys2uNM6zl8+7MAHF+1vn3xVr8ZcVDTOs9OVpBP8MjrHvhR4M9QUmNQPTqVBpQtYW3IJ6XHzFjg5V4oFKU7ku0MbHZYJM73K39MTlladFYYU1ZapcaADaVeVmVAabddO++Isnxg1ag8pwSd9QMETsALCD0N8UjlmYzUdi6mVYQsegMbYjemCQSAHFtQ5SR0lViffCSyKS0ysMXF9Da9RnRmABC+hsVPS+x/T1ws8RzOsglrAi0sLAj/m3v1v7YPeGEZqdWmz6tTG95EiI2HY3xYpcHRRyKupYUlgTOxMqTH0AxWNOC+yErjN60AqOeGtFRioCks0FrztvuRB7Yt166KCvOwKjmdSABsYmw+Vvpi1Uyqq4Zqfln+NDb7SB9MeOI8KFUGKqvqtMATsL6Ym+JSx5L7KxyYq6Erj9Vl8vy6j6WkiWBBj1HS+354sZHi3noKYUiou4gMu4uARHTY7dMWeNeE8zqUqqlQCNzAn0In7YFUvD9amSdSpbYlxqg7fDikG4rYMihPaGReHtVQs7mF5QFMQTdidO5NokbknviatkS4CTAXbUCbmLmO0DA7J5ZqTljUA5fwsfiJhRDWI3JMdNsE6fEYM1E1jY6SR9RMz9etsZSTZNxa7PeT8Nmsx5iVUDmI5Lz1nf0At13wO8X5J6QFTVr0iD1EA7zEe/a2H7hHEcu9FFpn4d1MXkzJje+J83QBD8pIMW0nrIPsZwk5qrDCLs5XkeNVAA7gVKJIDaQAUmBsLR2298O9Xw/RgMzlgRvYEdz12E48JwSlQrGomWQkqZBMqs9CNQQsQTIv98S8Wzq6ZZtLGyKg726na/z/KE/UtaRePp090XPEXFqdLKaUKjUulbjqIt6Aflg34Kyyfsa1Ft5hLmPSw36ADr6459nspFFKoUhHJASxKEXIEWKm5A9+owOrVatFSoDrSuPLBqKG6glTb6D67Dn9px89lW1NUvA68V48j1zBlBy99Qk3MzY/liq/DKVW9OoaTHpcqfluPlb0wp5Di9IkCpqQ/hNyB94B9IAwZzGZdbo6sN4kybd1+mOmGaKSjJaOeWGSdxZ7qZGpSnXt0qLdT3kjb5gYiWkRzKoPqCP0InA/McWJcOIDRBjqY3v1+8RibIZZag0ioaVQ/C67P15l2PvZjGGfp1LcGGOdxVTR4zFOk7Fnp8x3/eMs+sAdsbwL4twzN+ZBUPb4lBg/wBPbGYHtZUH3cTAmT4bnWBC0wg7kiD9MTngObafMZPfWIH0Bb7YLf6gp+LUfc3/AEj2xDmeNL8K2jpG+PQ/ucW2+y1wHh4pcjuKk3sswR8LAsdwfT7HDg3GqxAvTWAAC1zYR9YxzrMcVVgOUsfS0H36Yq5jiFZ4I5RNhJnb7H++BJIKseamepqzM9XVU6lBf6gTihnPElOPX+cgf3wkh6rUi2sqFtpmTHW/3xe4d4fpsGqPXDgX0hwhPXmBUkDe4w7lSJqKLHFfEFSqAKJvBBUSbn1O/Q2wJp5WoF8suiO2nlZgLDbVGze8HBfhlfLBS60QoUMytLGbQBvJINz9bYHVs6tVjrQgbjSNvkenqTOJpWWbp6JKHBMwUZhSJGqQyFX1QZAMNqH03j3wMynBK4Y66FYAdND39Jgx73OCCcNJcFAxYAydIQD/AA9x/byOHPOkO8DfQSen8RgDvgPQqVll+DPVjlenpAAYwALT+Ng25OwnDjwTwy1OrRqrprUo5qoYMQQrXKm4gyO9/TCyubFG6zqUWkhiCQZjSoiNrncdYt44LxJkqFqZ01W3BYrq6gwIWb2kHb0wlNod6Oi8TzCQRTM3/EAQO5g9PWBhbqIA0LSQaZAIVepk2O0mT9cL+b8QZpXmuFYMs2EQRffoZmf1xNk+ItVuhTWd1LQw63BF/fEckZFcTguxkySvUbSiqTFuQHr0BEfXHtq6iSKyFh0QRPQ7j3wncQ43WoHVpUHuGkH2ttinkPEFR2sArA6hawjeB+mE4TqyvODdHV+Bshd6YqszFAzD+CCNv4t74g4rxCnTrinVYqW+FwZVuomPhO/SLb4F+CHhald10hhpX1AMsY6/hE99WA3iJGIWoB1aD8v64rCDa/JKbSl+B+TLsFkQ4YSCD07g9RiN8mpM7H2gj52OOWpx1lhkq1JUAcpa1zYAGB/c4ZOGeJuIFNb0DUprctswHqVERAPQ4LU10KuL7HJqVZfhYN6Nb7j07zirVZpAqU2C7GFDj6Dm+2I+H+IadZQQQIF56e56fOMFhmFidUH0P03xJzT09FFBrpgH/RMpVeDTUH+KmSPsCIPvj1S8GAz5dSoO0hWA+dvzODmY4ejgK5JM202b6i4HzGJMzxMUwUoAatpJkL/eP74Xk4u7G48lVA7hPhFKP72vUD3kfhX3iZJ+YGI+IceQsKdIByDYAGAPxkncACbn+UDtgVxXjWl2NV9cDYsFB2kL/k++FLiPjeqwFOitOn/tEkf/AGIA+2JXPI9IoowxrbGni/iiknKra3A2X4afoG2n0FvUYC8Ay1evmUqupCSSNRsxj1MsI67euA3DsozoKa80mQBuD3AkD64YMllc2tUVTLECJJGoiCNmN/rhvbjBPeze5J9LQ25oIx0vASwKtbpEi1jBsf0wGzHDAXK6y6kBkqWIddhfqRt8ge+LzZoshDACsFLGAbapAjfpF56YBcCzb1R+ztEEFqWk3VpusHYkmV9Qf4sFY3KGxHNRnosVuCATMmfQW72n364DcS4H5TgJU0FhOgyOtzsCD6YaVztQLZF8xWgliAsAAs172BHKep7DADjmYVqh88sKhI6EL232HvPX1xHGmpUy0pKrQGrccQlabCACTrAmLkXixGmD88FMrSlJ1Sp+EyPtHTpGPGTyoV2UJBj4j8IEdYEDpzbYIPwUCGFMbSCoEzFpaw9OuKTyLFKlr+BY43lVg6txmsrFfNmO8YzEdXK0ZMswPWChv9BjMU9+X2T9iP0KXngvp1NpHXr9MWqWnanTBWfjeGa+0dB9J9cZjMejI4IE+YyhUtVMkDqzFote3WBbGFEAIaQ9mveJv03m1vfGYzAeqDHZPw+nqIp8z21a1IBE2sG3EFpBP6YtfslOnysNeozoiF3+LqY7XJxmMwjdFIpNnrTQqlW0ldK8na29u2wiMUafD5IpuJ5iNRvGk3FjJGMxmGsn5CVKiHTVphEaxNjGwEAzBt1ERioMmHr0KRYsKrQdRJkLvYQLX3k2xmMwa0Dk0Q8apB841FW0rBItMASSIJEkwBNsEKKplggDEkWBZRaZnYmTOMxmJZHU+JfGri5MlR2emWRi3l1Qmh7hpHL1gCCBt0+eG2v4Wyy0xVq0VWqACwT4QSoMRENvpki/tjeMwJSdpCRitsWOO8FoMrF3KGAF5J03kwogXnpF+nehleIZTLjlps5311DqNvQWA+WNYzCzXylHwXxJcFLyOvFsy3k0tgzU0BjtA/XDflOHUDw+jQzADTbbZnYmxFxdokYzGYEpOMFX2TaUpu/o5nxrw0KLBS4ajT1KCFhkud/44J7THfBHwnxbfLsCriL2Nzfttsfl64zGYXL8YuvKHw/Jq/DCXEMsuXrCqpPmOAC+xMyR3BsDMjBjhPE6lTmAVkDMGjlMzbSDYxHWMbxmJQ+S2Vnp6LHDOLh8y6EEsV5QYtG/SJ+eBnFwKlUySAoEKsixHXvefpjMZifqPi6RsO1bON8UNM5mqiklA8CZkRvfreRJvAwQ4ZRo7hYO0gX9cZjMeglUTku5bD1CkiKWpM4c7ghdB78oH5RiXhHH3YVEemg0HTyloY9d7iLfXGYzHPmxRcbaLYsklKkHzxSkMqdWo7ksABMyNVjJA7bxaMc/fJNVOpSy1UBZG5YOiWJncMIEW+mMxmFUmoaKOK5Fuj4nd/3jKA4MkrsWAvb1ubdyNsHzxbLV0RTTDPEQQw5R8QtaJ6Gd7Y1jMbLBJWjYnemCq2UqUdaoSaPrGpBMiCZJEAdj2xa4d4oq+S9L4jo3JNp6g9/f+oxvGYnj/wBSPyHmuEviDMtn1Ag2M33/AEtjMZjMBx2UTP/Z"/>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p:cNvPicPr>
            <a:picLocks noChangeAspect="1"/>
          </p:cNvPicPr>
          <p:nvPr/>
        </p:nvPicPr>
        <p:blipFill>
          <a:blip r:embed="rId2"/>
          <a:stretch>
            <a:fillRect/>
          </a:stretch>
        </p:blipFill>
        <p:spPr>
          <a:xfrm>
            <a:off x="3271309" y="7936829"/>
            <a:ext cx="6396510" cy="4032542"/>
          </a:xfrm>
          <a:prstGeom prst="rect">
            <a:avLst/>
          </a:prstGeom>
        </p:spPr>
      </p:pic>
      <p:sp>
        <p:nvSpPr>
          <p:cNvPr id="13" name="CuadroTexto 12"/>
          <p:cNvSpPr txBox="1"/>
          <p:nvPr/>
        </p:nvSpPr>
        <p:spPr>
          <a:xfrm>
            <a:off x="3705923" y="6155473"/>
            <a:ext cx="3780263" cy="369332"/>
          </a:xfrm>
          <a:prstGeom prst="rect">
            <a:avLst/>
          </a:prstGeom>
          <a:noFill/>
        </p:spPr>
        <p:txBody>
          <a:bodyPr wrap="square" rtlCol="0">
            <a:spAutoFit/>
          </a:bodyPr>
          <a:lstStyle/>
          <a:p>
            <a:endParaRPr lang="ca-ES" dirty="0"/>
          </a:p>
        </p:txBody>
      </p:sp>
      <p:pic>
        <p:nvPicPr>
          <p:cNvPr id="5" name="Imagen 4"/>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1643164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827" y="376512"/>
            <a:ext cx="9190827" cy="6133470"/>
          </a:xfrm>
          <a:prstGeom prst="rect">
            <a:avLst/>
          </a:prstGeom>
        </p:spPr>
      </p:pic>
    </p:spTree>
    <p:extLst>
      <p:ext uri="{BB962C8B-B14F-4D97-AF65-F5344CB8AC3E}">
        <p14:creationId xmlns:p14="http://schemas.microsoft.com/office/powerpoint/2010/main" val="132379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225493"/>
            <a:ext cx="9144000" cy="6229350"/>
          </a:xfrm>
          <a:prstGeom prst="rect">
            <a:avLst/>
          </a:prstGeom>
        </p:spPr>
      </p:pic>
    </p:spTree>
    <p:extLst>
      <p:ext uri="{BB962C8B-B14F-4D97-AF65-F5344CB8AC3E}">
        <p14:creationId xmlns:p14="http://schemas.microsoft.com/office/powerpoint/2010/main" val="1135979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38989" y="7523748"/>
            <a:ext cx="12186866" cy="6347326"/>
          </a:xfrm>
          <a:prstGeom prst="rect">
            <a:avLst/>
          </a:prstGeom>
        </p:spPr>
      </p:pic>
      <p:pic>
        <p:nvPicPr>
          <p:cNvPr id="3" name="Imagen 2"/>
          <p:cNvPicPr>
            <a:picLocks noChangeAspect="1"/>
          </p:cNvPicPr>
          <p:nvPr/>
        </p:nvPicPr>
        <p:blipFill>
          <a:blip r:embed="rId3"/>
          <a:stretch>
            <a:fillRect/>
          </a:stretch>
        </p:blipFill>
        <p:spPr>
          <a:xfrm>
            <a:off x="-1524000" y="0"/>
            <a:ext cx="12192000" cy="6858000"/>
          </a:xfrm>
          <a:prstGeom prst="rect">
            <a:avLst/>
          </a:prstGeom>
        </p:spPr>
      </p:pic>
      <p:sp>
        <p:nvSpPr>
          <p:cNvPr id="5" name="CuadroTexto 4"/>
          <p:cNvSpPr txBox="1"/>
          <p:nvPr/>
        </p:nvSpPr>
        <p:spPr>
          <a:xfrm>
            <a:off x="-1358962" y="6211670"/>
            <a:ext cx="4484235" cy="646331"/>
          </a:xfrm>
          <a:prstGeom prst="rect">
            <a:avLst/>
          </a:prstGeom>
          <a:noFill/>
        </p:spPr>
        <p:txBody>
          <a:bodyPr wrap="square" rtlCol="0">
            <a:spAutoFit/>
          </a:bodyPr>
          <a:lstStyle/>
          <a:p>
            <a:r>
              <a:rPr lang="es-ES" b="1" dirty="0" err="1">
                <a:solidFill>
                  <a:srgbClr val="0070C0"/>
                </a:solidFill>
                <a:latin typeface="Calibri" panose="020F0502020204030204" pitchFamily="34" charset="0"/>
              </a:rPr>
              <a:t>Garbage</a:t>
            </a:r>
            <a:r>
              <a:rPr lang="es-ES" b="1" dirty="0">
                <a:solidFill>
                  <a:srgbClr val="0070C0"/>
                </a:solidFill>
                <a:latin typeface="Calibri" panose="020F0502020204030204" pitchFamily="34" charset="0"/>
              </a:rPr>
              <a:t> </a:t>
            </a:r>
            <a:r>
              <a:rPr lang="es-ES" b="1" dirty="0" err="1">
                <a:solidFill>
                  <a:srgbClr val="0070C0"/>
                </a:solidFill>
                <a:latin typeface="Calibri" panose="020F0502020204030204" pitchFamily="34" charset="0"/>
              </a:rPr>
              <a:t>patch</a:t>
            </a:r>
            <a:r>
              <a:rPr lang="es-ES" b="1" dirty="0">
                <a:solidFill>
                  <a:srgbClr val="0070C0"/>
                </a:solidFill>
                <a:latin typeface="Calibri" panose="020F0502020204030204" pitchFamily="34" charset="0"/>
              </a:rPr>
              <a:t> </a:t>
            </a:r>
            <a:r>
              <a:rPr lang="es-ES" b="1" dirty="0" err="1">
                <a:solidFill>
                  <a:srgbClr val="0070C0"/>
                </a:solidFill>
                <a:latin typeface="Calibri" panose="020F0502020204030204" pitchFamily="34" charset="0"/>
              </a:rPr>
              <a:t>state</a:t>
            </a:r>
            <a:endParaRPr lang="es-ES" b="1" dirty="0">
              <a:solidFill>
                <a:srgbClr val="0070C0"/>
              </a:solidFill>
              <a:latin typeface="Calibri" panose="020F0502020204030204" pitchFamily="34" charset="0"/>
            </a:endParaRPr>
          </a:p>
          <a:p>
            <a:r>
              <a:rPr lang="es-ES" b="1" dirty="0" err="1">
                <a:solidFill>
                  <a:srgbClr val="0070C0"/>
                </a:solidFill>
                <a:latin typeface="Calibri" panose="020F0502020204030204" pitchFamily="34" charset="0"/>
              </a:rPr>
              <a:t>The</a:t>
            </a:r>
            <a:r>
              <a:rPr lang="es-ES" b="1" dirty="0">
                <a:solidFill>
                  <a:srgbClr val="0070C0"/>
                </a:solidFill>
                <a:latin typeface="Calibri" panose="020F0502020204030204" pitchFamily="34" charset="0"/>
              </a:rPr>
              <a:t> </a:t>
            </a:r>
            <a:r>
              <a:rPr lang="es-ES" b="1" dirty="0" err="1">
                <a:solidFill>
                  <a:srgbClr val="0070C0"/>
                </a:solidFill>
                <a:latin typeface="Calibri" panose="020F0502020204030204" pitchFamily="34" charset="0"/>
              </a:rPr>
              <a:t>ocean</a:t>
            </a:r>
            <a:r>
              <a:rPr lang="es-ES" b="1" dirty="0">
                <a:solidFill>
                  <a:srgbClr val="0070C0"/>
                </a:solidFill>
                <a:latin typeface="Calibri" panose="020F0502020204030204" pitchFamily="34" charset="0"/>
              </a:rPr>
              <a:t> </a:t>
            </a:r>
            <a:r>
              <a:rPr lang="es-ES" b="1" dirty="0" err="1">
                <a:solidFill>
                  <a:srgbClr val="0070C0"/>
                </a:solidFill>
                <a:latin typeface="Calibri" panose="020F0502020204030204" pitchFamily="34" charset="0"/>
              </a:rPr>
              <a:t>cleanup</a:t>
            </a:r>
            <a:endParaRPr lang="es-ES" sz="16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4244535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4554"/>
            <a:ext cx="9144000" cy="6848892"/>
          </a:xfrm>
          <a:prstGeom prst="rect">
            <a:avLst/>
          </a:prstGeom>
        </p:spPr>
      </p:pic>
    </p:spTree>
    <p:extLst>
      <p:ext uri="{BB962C8B-B14F-4D97-AF65-F5344CB8AC3E}">
        <p14:creationId xmlns:p14="http://schemas.microsoft.com/office/powerpoint/2010/main" val="339359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0275" r="26542"/>
          <a:stretch/>
        </p:blipFill>
        <p:spPr>
          <a:xfrm>
            <a:off x="1519707" y="418563"/>
            <a:ext cx="5808371" cy="6239608"/>
          </a:xfrm>
          <a:prstGeom prst="rect">
            <a:avLst/>
          </a:prstGeom>
        </p:spPr>
      </p:pic>
      <p:sp>
        <p:nvSpPr>
          <p:cNvPr id="10" name="Rectángulo 9"/>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11" name="Imagen 10"/>
          <p:cNvPicPr/>
          <p:nvPr/>
        </p:nvPicPr>
        <p:blipFill>
          <a:blip r:embed="rId3"/>
          <a:stretch>
            <a:fillRect/>
          </a:stretch>
        </p:blipFill>
        <p:spPr>
          <a:xfrm>
            <a:off x="192334" y="-23500"/>
            <a:ext cx="1748589" cy="466575"/>
          </a:xfrm>
          <a:prstGeom prst="rect">
            <a:avLst/>
          </a:prstGeom>
        </p:spPr>
      </p:pic>
      <p:pic>
        <p:nvPicPr>
          <p:cNvPr id="12" name="Imagen 11" descr="CooperaSe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13" name="Rectángulo 12"/>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14" name="Rectángulo 13"/>
          <p:cNvSpPr/>
          <p:nvPr/>
        </p:nvSpPr>
        <p:spPr>
          <a:xfrm>
            <a:off x="5174409" y="6550223"/>
            <a:ext cx="2071256" cy="307777"/>
          </a:xfrm>
          <a:prstGeom prst="rect">
            <a:avLst/>
          </a:prstGeom>
        </p:spPr>
        <p:txBody>
          <a:bodyPr wrap="square">
            <a:spAutoFit/>
          </a:bodyPr>
          <a:lstStyle/>
          <a:p>
            <a:r>
              <a:rPr lang="es-ES" sz="1400" dirty="0"/>
              <a:t>somlaclau21@gmail.com</a:t>
            </a:r>
          </a:p>
        </p:txBody>
      </p:sp>
      <p:pic>
        <p:nvPicPr>
          <p:cNvPr id="15" name="Imagen 14"/>
          <p:cNvPicPr>
            <a:picLocks noChangeAspect="1"/>
          </p:cNvPicPr>
          <p:nvPr/>
        </p:nvPicPr>
        <p:blipFill rotWithShape="1">
          <a:blip r:embed="rId5"/>
          <a:srcRect b="30049"/>
          <a:stretch/>
        </p:blipFill>
        <p:spPr>
          <a:xfrm>
            <a:off x="7344495" y="0"/>
            <a:ext cx="1779898" cy="466575"/>
          </a:xfrm>
          <a:prstGeom prst="rect">
            <a:avLst/>
          </a:prstGeom>
        </p:spPr>
      </p:pic>
    </p:spTree>
    <p:extLst>
      <p:ext uri="{BB962C8B-B14F-4D97-AF65-F5344CB8AC3E}">
        <p14:creationId xmlns:p14="http://schemas.microsoft.com/office/powerpoint/2010/main" val="2953711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01053"/>
            <a:ext cx="12240126" cy="6120063"/>
          </a:xfrm>
          <a:prstGeom prst="rect">
            <a:avLst/>
          </a:prstGeom>
        </p:spPr>
      </p:pic>
      <p:sp>
        <p:nvSpPr>
          <p:cNvPr id="3" name="CuadroTexto 2"/>
          <p:cNvSpPr txBox="1"/>
          <p:nvPr/>
        </p:nvSpPr>
        <p:spPr>
          <a:xfrm>
            <a:off x="765071" y="2107400"/>
            <a:ext cx="7606906" cy="2554545"/>
          </a:xfrm>
          <a:prstGeom prst="rect">
            <a:avLst/>
          </a:prstGeom>
          <a:noFill/>
        </p:spPr>
        <p:txBody>
          <a:bodyPr wrap="square" rtlCol="0">
            <a:spAutoFit/>
          </a:bodyPr>
          <a:lstStyle/>
          <a:p>
            <a:pPr algn="ctr"/>
            <a:r>
              <a:rPr lang="ca-ES" sz="8000" b="1" dirty="0">
                <a:solidFill>
                  <a:schemeClr val="bg1"/>
                </a:solidFill>
                <a:latin typeface="Comic Sans MS" panose="030F0702030302020204" pitchFamily="66" charset="0"/>
              </a:rPr>
              <a:t>Malbaratament alimentari</a:t>
            </a:r>
            <a:endParaRPr lang="ca-ES" sz="72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76511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19">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19">
                                          <p:stCondLst>
                                            <p:cond delay="984"/>
                                          </p:stCondLst>
                                        </p:cTn>
                                        <p:tgtEl>
                                          <p:spTgt spid="3"/>
                                        </p:tgtEl>
                                      </p:cBhvr>
                                      <p:to x="100000" y="80000"/>
                                    </p:animScale>
                                    <p:animScale>
                                      <p:cBhvr>
                                        <p:cTn id="16" dur="124" decel="50000">
                                          <p:stCondLst>
                                            <p:cond delay="1003"/>
                                          </p:stCondLst>
                                        </p:cTn>
                                        <p:tgtEl>
                                          <p:spTgt spid="3"/>
                                        </p:tgtEl>
                                      </p:cBhvr>
                                      <p:to x="100000" y="100000"/>
                                    </p:animScale>
                                    <p:animScale>
                                      <p:cBhvr>
                                        <p:cTn id="17" dur="19">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19">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29" y="0"/>
            <a:ext cx="10279657" cy="6858000"/>
          </a:xfrm>
          <a:prstGeom prst="rect">
            <a:avLst/>
          </a:prstGeom>
        </p:spPr>
      </p:pic>
    </p:spTree>
    <p:extLst>
      <p:ext uri="{BB962C8B-B14F-4D97-AF65-F5344CB8AC3E}">
        <p14:creationId xmlns:p14="http://schemas.microsoft.com/office/powerpoint/2010/main" val="1045191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3" y="20052"/>
            <a:ext cx="9117265" cy="6837949"/>
          </a:xfrm>
          <a:prstGeom prst="rect">
            <a:avLst/>
          </a:prstGeom>
        </p:spPr>
      </p:pic>
    </p:spTree>
    <p:extLst>
      <p:ext uri="{BB962C8B-B14F-4D97-AF65-F5344CB8AC3E}">
        <p14:creationId xmlns:p14="http://schemas.microsoft.com/office/powerpoint/2010/main" val="1900299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280334"/>
            <a:ext cx="4767240" cy="357766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890" y="0"/>
            <a:ext cx="4553109" cy="3416968"/>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6" y="-24063"/>
            <a:ext cx="4585174" cy="3441031"/>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890" y="3441032"/>
            <a:ext cx="4553110" cy="3416968"/>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400" y="-553452"/>
            <a:ext cx="5456622" cy="4095026"/>
          </a:xfrm>
          <a:prstGeom prst="rect">
            <a:avLst/>
          </a:prstGeom>
        </p:spPr>
      </p:pic>
      <p:sp>
        <p:nvSpPr>
          <p:cNvPr id="7" name="CuadroTexto 6"/>
          <p:cNvSpPr txBox="1"/>
          <p:nvPr/>
        </p:nvSpPr>
        <p:spPr>
          <a:xfrm>
            <a:off x="18890" y="5866305"/>
            <a:ext cx="9143999" cy="830997"/>
          </a:xfrm>
          <a:prstGeom prst="rect">
            <a:avLst/>
          </a:prstGeom>
          <a:noFill/>
        </p:spPr>
        <p:txBody>
          <a:bodyPr wrap="square" rtlCol="0">
            <a:spAutoFit/>
          </a:bodyPr>
          <a:lstStyle/>
          <a:p>
            <a:r>
              <a:rPr lang="ca-ES" sz="4800" b="1" dirty="0" smtClean="0">
                <a:solidFill>
                  <a:schemeClr val="bg1"/>
                </a:solidFill>
                <a:latin typeface="Comic Sans MS" panose="030F0702030302020204" pitchFamily="66" charset="0"/>
              </a:rPr>
              <a:t>Espigolada</a:t>
            </a:r>
            <a:endParaRPr lang="ca-ES" sz="4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0691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 t="-112525" r="-112525" b="-1"/>
          <a:stretch/>
        </p:blipFill>
        <p:spPr>
          <a:xfrm>
            <a:off x="2897438" y="-2783064"/>
            <a:ext cx="9138285"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968" y="-12351"/>
            <a:ext cx="3345361" cy="2510590"/>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13939" r="15674"/>
          <a:stretch/>
        </p:blipFill>
        <p:spPr>
          <a:xfrm>
            <a:off x="2876549" y="3506699"/>
            <a:ext cx="3143251" cy="3351301"/>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471" y="16845"/>
            <a:ext cx="3139297" cy="2355945"/>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7497" r="5728"/>
          <a:stretch/>
        </p:blipFill>
        <p:spPr>
          <a:xfrm>
            <a:off x="6019800" y="4195460"/>
            <a:ext cx="3124200" cy="2701951"/>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3004" y="-7062537"/>
            <a:ext cx="9138285" cy="6858000"/>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823411"/>
            <a:ext cx="2879888" cy="4034589"/>
          </a:xfrm>
          <a:prstGeom prst="rect">
            <a:avLst/>
          </a:prstGeom>
        </p:spPr>
      </p:pic>
      <p:pic>
        <p:nvPicPr>
          <p:cNvPr id="9" name="Imagen 8"/>
          <p:cNvPicPr>
            <a:picLocks noChangeAspect="1"/>
          </p:cNvPicPr>
          <p:nvPr/>
        </p:nvPicPr>
        <p:blipFill rotWithShape="1">
          <a:blip r:embed="rId9" cstate="print">
            <a:extLst>
              <a:ext uri="{28A0092B-C50C-407E-A947-70E740481C1C}">
                <a14:useLocalDpi xmlns:a14="http://schemas.microsoft.com/office/drawing/2010/main" val="0"/>
              </a:ext>
            </a:extLst>
          </a:blip>
          <a:srcRect t="31050" r="50"/>
          <a:stretch/>
        </p:blipFill>
        <p:spPr>
          <a:xfrm>
            <a:off x="5980084" y="1275027"/>
            <a:ext cx="3202016" cy="2943360"/>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50" y="-16505"/>
            <a:ext cx="3784188" cy="2839916"/>
          </a:xfrm>
          <a:prstGeom prst="rect">
            <a:avLst/>
          </a:prstGeom>
        </p:spPr>
      </p:pic>
      <p:sp>
        <p:nvSpPr>
          <p:cNvPr id="12" name="CuadroTexto 11"/>
          <p:cNvSpPr txBox="1"/>
          <p:nvPr/>
        </p:nvSpPr>
        <p:spPr>
          <a:xfrm>
            <a:off x="38101" y="6027003"/>
            <a:ext cx="9143999" cy="830997"/>
          </a:xfrm>
          <a:prstGeom prst="rect">
            <a:avLst/>
          </a:prstGeom>
          <a:noFill/>
        </p:spPr>
        <p:txBody>
          <a:bodyPr wrap="square" rtlCol="0">
            <a:spAutoFit/>
          </a:bodyPr>
          <a:lstStyle/>
          <a:p>
            <a:r>
              <a:rPr lang="ca-ES" sz="4800" b="1" dirty="0" smtClean="0">
                <a:solidFill>
                  <a:schemeClr val="bg1"/>
                </a:solidFill>
                <a:latin typeface="Comic Sans MS" panose="030F0702030302020204" pitchFamily="66" charset="0"/>
              </a:rPr>
              <a:t>Cuina</a:t>
            </a:r>
            <a:endParaRPr lang="ca-ES" sz="4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9006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833143" y="3152992"/>
            <a:ext cx="3978943" cy="1938992"/>
          </a:xfrm>
          <a:prstGeom prst="rect">
            <a:avLst/>
          </a:prstGeom>
        </p:spPr>
        <p:txBody>
          <a:bodyPr wrap="square">
            <a:spAutoFit/>
          </a:bodyPr>
          <a:lstStyle/>
          <a:p>
            <a:r>
              <a:rPr lang="ca-ES" sz="2400" dirty="0" smtClean="0">
                <a:latin typeface="Comic Sans MS" panose="030F0702030302020204" pitchFamily="66" charset="0"/>
              </a:rPr>
              <a:t>Greta </a:t>
            </a:r>
            <a:r>
              <a:rPr lang="ca-ES" sz="2400" dirty="0" err="1" smtClean="0">
                <a:latin typeface="Comic Sans MS" panose="030F0702030302020204" pitchFamily="66" charset="0"/>
              </a:rPr>
              <a:t>Thunberg</a:t>
            </a:r>
            <a:r>
              <a:rPr lang="ca-ES" sz="2400" dirty="0" smtClean="0">
                <a:latin typeface="Comic Sans MS" panose="030F0702030302020204" pitchFamily="66" charset="0"/>
              </a:rPr>
              <a:t>, al Congrés dels Estats Units, adverteix als polítics: "No volem els vostres elogis ni invitacions si no feu res"</a:t>
            </a:r>
            <a:endParaRPr lang="ca-ES" sz="2400" dirty="0">
              <a:latin typeface="Comic Sans MS" panose="030F0702030302020204" pitchFamily="66" charset="0"/>
            </a:endParaRPr>
          </a:p>
        </p:txBody>
      </p:sp>
      <p:pic>
        <p:nvPicPr>
          <p:cNvPr id="4" name="Imagen 3"/>
          <p:cNvPicPr>
            <a:picLocks noChangeAspect="1"/>
          </p:cNvPicPr>
          <p:nvPr/>
        </p:nvPicPr>
        <p:blipFill rotWithShape="1">
          <a:blip r:embed="rId2"/>
          <a:srcRect l="23557" t="14848" r="21392" b="11109"/>
          <a:stretch/>
        </p:blipFill>
        <p:spPr>
          <a:xfrm>
            <a:off x="7487287" y="9875"/>
            <a:ext cx="1656713" cy="1170744"/>
          </a:xfrm>
          <a:prstGeom prst="rect">
            <a:avLst/>
          </a:prstGeom>
        </p:spPr>
      </p:pic>
      <p:pic>
        <p:nvPicPr>
          <p:cNvPr id="5" name="Imagen 4"/>
          <p:cNvPicPr>
            <a:picLocks noChangeAspect="1"/>
          </p:cNvPicPr>
          <p:nvPr/>
        </p:nvPicPr>
        <p:blipFill rotWithShape="1">
          <a:blip r:embed="rId3"/>
          <a:srcRect l="17026" r="11749" b="10614"/>
          <a:stretch/>
        </p:blipFill>
        <p:spPr>
          <a:xfrm>
            <a:off x="4449763" y="3772584"/>
            <a:ext cx="4706352" cy="3103172"/>
          </a:xfrm>
          <a:prstGeom prst="rect">
            <a:avLst/>
          </a:prstGeom>
        </p:spPr>
      </p:pic>
      <p:pic>
        <p:nvPicPr>
          <p:cNvPr id="7" name="Imagen 6"/>
          <p:cNvPicPr>
            <a:picLocks noChangeAspect="1"/>
          </p:cNvPicPr>
          <p:nvPr/>
        </p:nvPicPr>
        <p:blipFill>
          <a:blip r:embed="rId4"/>
          <a:stretch>
            <a:fillRect/>
          </a:stretch>
        </p:blipFill>
        <p:spPr>
          <a:xfrm>
            <a:off x="6645130" y="-1517677"/>
            <a:ext cx="2219136" cy="1255885"/>
          </a:xfrm>
          <a:prstGeom prst="rect">
            <a:avLst/>
          </a:prstGeom>
        </p:spPr>
      </p:pic>
      <p:sp>
        <p:nvSpPr>
          <p:cNvPr id="2" name="Rectángulo 1"/>
          <p:cNvSpPr/>
          <p:nvPr/>
        </p:nvSpPr>
        <p:spPr>
          <a:xfrm>
            <a:off x="0" y="0"/>
            <a:ext cx="9143999" cy="923330"/>
          </a:xfrm>
          <a:prstGeom prst="rect">
            <a:avLst/>
          </a:prstGeom>
        </p:spPr>
        <p:txBody>
          <a:bodyPr wrap="square">
            <a:spAutoFit/>
          </a:bodyPr>
          <a:lstStyle/>
          <a:p>
            <a:r>
              <a:rPr lang="en-US" sz="5400" dirty="0" smtClean="0">
                <a:solidFill>
                  <a:srgbClr val="0070C0"/>
                </a:solidFill>
                <a:latin typeface="Comic Sans MS" panose="030F0702030302020204" pitchFamily="66" charset="0"/>
              </a:rPr>
              <a:t>Youth Climate Summit</a:t>
            </a:r>
            <a:endParaRPr lang="en-US" sz="5400" dirty="0">
              <a:solidFill>
                <a:srgbClr val="0070C0"/>
              </a:solidFill>
              <a:latin typeface="Comic Sans MS" panose="030F0702030302020204" pitchFamily="66" charset="0"/>
            </a:endParaRPr>
          </a:p>
        </p:txBody>
      </p:sp>
      <p:pic>
        <p:nvPicPr>
          <p:cNvPr id="6" name="Imagen 5"/>
          <p:cNvPicPr>
            <a:picLocks noChangeAspect="1"/>
          </p:cNvPicPr>
          <p:nvPr/>
        </p:nvPicPr>
        <p:blipFill>
          <a:blip r:embed="rId5"/>
          <a:stretch>
            <a:fillRect/>
          </a:stretch>
        </p:blipFill>
        <p:spPr>
          <a:xfrm>
            <a:off x="-20554" y="1126986"/>
            <a:ext cx="4475747" cy="3071915"/>
          </a:xfrm>
          <a:prstGeom prst="rect">
            <a:avLst/>
          </a:prstGeom>
        </p:spPr>
      </p:pic>
      <p:pic>
        <p:nvPicPr>
          <p:cNvPr id="8" name="Imagen 7"/>
          <p:cNvPicPr>
            <a:picLocks noChangeAspect="1"/>
          </p:cNvPicPr>
          <p:nvPr/>
        </p:nvPicPr>
        <p:blipFill>
          <a:blip r:embed="rId6"/>
          <a:stretch>
            <a:fillRect/>
          </a:stretch>
        </p:blipFill>
        <p:spPr>
          <a:xfrm>
            <a:off x="-4451133" y="-993427"/>
            <a:ext cx="4042109" cy="2694739"/>
          </a:xfrm>
          <a:prstGeom prst="rect">
            <a:avLst/>
          </a:prstGeom>
        </p:spPr>
      </p:pic>
      <p:pic>
        <p:nvPicPr>
          <p:cNvPr id="9" name="Imagen 8"/>
          <p:cNvPicPr>
            <a:picLocks noChangeAspect="1"/>
          </p:cNvPicPr>
          <p:nvPr/>
        </p:nvPicPr>
        <p:blipFill>
          <a:blip r:embed="rId7"/>
          <a:stretch>
            <a:fillRect/>
          </a:stretch>
        </p:blipFill>
        <p:spPr>
          <a:xfrm>
            <a:off x="4449762" y="1126986"/>
            <a:ext cx="4714792" cy="2670718"/>
          </a:xfrm>
          <a:prstGeom prst="rect">
            <a:avLst/>
          </a:prstGeom>
        </p:spPr>
      </p:pic>
      <p:pic>
        <p:nvPicPr>
          <p:cNvPr id="10" name="Imagen 9"/>
          <p:cNvPicPr>
            <a:picLocks noChangeAspect="1"/>
          </p:cNvPicPr>
          <p:nvPr/>
        </p:nvPicPr>
        <p:blipFill>
          <a:blip r:embed="rId8"/>
          <a:stretch>
            <a:fillRect/>
          </a:stretch>
        </p:blipFill>
        <p:spPr>
          <a:xfrm>
            <a:off x="7332747" y="7061656"/>
            <a:ext cx="4470316" cy="2690114"/>
          </a:xfrm>
          <a:prstGeom prst="rect">
            <a:avLst/>
          </a:prstGeom>
        </p:spPr>
      </p:pic>
      <p:pic>
        <p:nvPicPr>
          <p:cNvPr id="11" name="Imagen 10"/>
          <p:cNvPicPr>
            <a:picLocks noChangeAspect="1"/>
          </p:cNvPicPr>
          <p:nvPr/>
        </p:nvPicPr>
        <p:blipFill>
          <a:blip r:embed="rId9"/>
          <a:stretch>
            <a:fillRect/>
          </a:stretch>
        </p:blipFill>
        <p:spPr>
          <a:xfrm>
            <a:off x="10677887" y="0"/>
            <a:ext cx="6858000" cy="6858000"/>
          </a:xfrm>
          <a:prstGeom prst="rect">
            <a:avLst/>
          </a:prstGeom>
        </p:spPr>
      </p:pic>
      <p:pic>
        <p:nvPicPr>
          <p:cNvPr id="12" name="Imagen 11"/>
          <p:cNvPicPr>
            <a:picLocks noChangeAspect="1"/>
          </p:cNvPicPr>
          <p:nvPr/>
        </p:nvPicPr>
        <p:blipFill>
          <a:blip r:embed="rId10"/>
          <a:stretch>
            <a:fillRect/>
          </a:stretch>
        </p:blipFill>
        <p:spPr>
          <a:xfrm>
            <a:off x="12115" y="4198900"/>
            <a:ext cx="4734301" cy="2659099"/>
          </a:xfrm>
          <a:prstGeom prst="rect">
            <a:avLst/>
          </a:prstGeom>
        </p:spPr>
      </p:pic>
    </p:spTree>
    <p:extLst>
      <p:ext uri="{BB962C8B-B14F-4D97-AF65-F5344CB8AC3E}">
        <p14:creationId xmlns:p14="http://schemas.microsoft.com/office/powerpoint/2010/main" val="1206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57" y="0"/>
            <a:ext cx="4569143" cy="3429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 y="3428999"/>
            <a:ext cx="4569143" cy="3429001"/>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69143" cy="34290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29000"/>
            <a:ext cx="4569143" cy="3429000"/>
          </a:xfrm>
          <a:prstGeom prst="rect">
            <a:avLst/>
          </a:prstGeom>
        </p:spPr>
      </p:pic>
      <p:sp>
        <p:nvSpPr>
          <p:cNvPr id="7" name="CuadroTexto 6"/>
          <p:cNvSpPr txBox="1"/>
          <p:nvPr/>
        </p:nvSpPr>
        <p:spPr>
          <a:xfrm>
            <a:off x="2857" y="6027003"/>
            <a:ext cx="9143999" cy="830997"/>
          </a:xfrm>
          <a:prstGeom prst="rect">
            <a:avLst/>
          </a:prstGeom>
          <a:noFill/>
        </p:spPr>
        <p:txBody>
          <a:bodyPr wrap="square" rtlCol="0">
            <a:spAutoFit/>
          </a:bodyPr>
          <a:lstStyle/>
          <a:p>
            <a:r>
              <a:rPr lang="ca-ES" sz="4800" b="1" dirty="0" smtClean="0">
                <a:solidFill>
                  <a:schemeClr val="bg1"/>
                </a:solidFill>
                <a:latin typeface="Comic Sans MS" panose="030F0702030302020204" pitchFamily="66" charset="0"/>
              </a:rPr>
              <a:t>Gaudir del menjar juntament</a:t>
            </a:r>
            <a:endParaRPr lang="ca-ES" sz="4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50255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746" y="1487844"/>
            <a:ext cx="9144000" cy="3046988"/>
          </a:xfrm>
          <a:prstGeom prst="rect">
            <a:avLst/>
          </a:prstGeom>
        </p:spPr>
        <p:txBody>
          <a:bodyPr wrap="square">
            <a:spAutoFit/>
          </a:bodyPr>
          <a:lstStyle/>
          <a:p>
            <a:pPr algn="ctr"/>
            <a:r>
              <a:rPr lang="ca-ES" sz="9600" b="1" dirty="0" smtClean="0">
                <a:solidFill>
                  <a:schemeClr val="accent6">
                    <a:lumMod val="75000"/>
                  </a:schemeClr>
                </a:solidFill>
                <a:latin typeface="Comic Sans MS" panose="030F0702030302020204" pitchFamily="66" charset="0"/>
              </a:rPr>
              <a:t>¿</a:t>
            </a:r>
            <a:r>
              <a:rPr lang="ca-ES" sz="9600" b="1" dirty="0">
                <a:solidFill>
                  <a:schemeClr val="accent6">
                    <a:lumMod val="75000"/>
                  </a:schemeClr>
                </a:solidFill>
                <a:latin typeface="Comic Sans MS" panose="030F0702030302020204" pitchFamily="66" charset="0"/>
              </a:rPr>
              <a:t>E</a:t>
            </a:r>
            <a:r>
              <a:rPr lang="ca-ES" sz="9600" b="1" dirty="0" smtClean="0">
                <a:solidFill>
                  <a:schemeClr val="accent6">
                    <a:lumMod val="75000"/>
                  </a:schemeClr>
                </a:solidFill>
                <a:latin typeface="Comic Sans MS" panose="030F0702030302020204" pitchFamily="66" charset="0"/>
              </a:rPr>
              <a:t>stem reaccionant?</a:t>
            </a:r>
            <a:endParaRPr lang="ca-ES" sz="9600" b="1" dirty="0">
              <a:solidFill>
                <a:schemeClr val="accent6">
                  <a:lumMod val="75000"/>
                </a:schemeClr>
              </a:solidFill>
              <a:latin typeface="Comic Sans MS" panose="030F0702030302020204" pitchFamily="66" charset="0"/>
            </a:endParaRPr>
          </a:p>
        </p:txBody>
      </p:sp>
      <p:sp>
        <p:nvSpPr>
          <p:cNvPr id="4" name="CuadroTexto 3"/>
          <p:cNvSpPr txBox="1"/>
          <p:nvPr/>
        </p:nvSpPr>
        <p:spPr>
          <a:xfrm>
            <a:off x="-22746" y="7083188"/>
            <a:ext cx="7888406" cy="369332"/>
          </a:xfrm>
          <a:prstGeom prst="rect">
            <a:avLst/>
          </a:prstGeom>
          <a:noFill/>
        </p:spPr>
        <p:txBody>
          <a:bodyPr wrap="square" rtlCol="0">
            <a:spAutoFit/>
          </a:bodyPr>
          <a:lstStyle/>
          <a:p>
            <a:r>
              <a:rPr lang="es-ES" dirty="0"/>
              <a:t>FACILITAR QUE LAS CRIATURAS COMPARTAN SU OPINIÓN!!!!</a:t>
            </a:r>
          </a:p>
        </p:txBody>
      </p:sp>
      <p:sp>
        <p:nvSpPr>
          <p:cNvPr id="11" name="Rectángulo 10"/>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12" name="Imagen 11"/>
          <p:cNvPicPr/>
          <p:nvPr/>
        </p:nvPicPr>
        <p:blipFill>
          <a:blip r:embed="rId2"/>
          <a:stretch>
            <a:fillRect/>
          </a:stretch>
        </p:blipFill>
        <p:spPr>
          <a:xfrm>
            <a:off x="83152" y="0"/>
            <a:ext cx="1748589" cy="466575"/>
          </a:xfrm>
          <a:prstGeom prst="rect">
            <a:avLst/>
          </a:prstGeom>
        </p:spPr>
      </p:pic>
      <p:pic>
        <p:nvPicPr>
          <p:cNvPr id="13" name="Imagen 12" descr="CooperaSe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225" y="40875"/>
            <a:ext cx="3709770" cy="449200"/>
          </a:xfrm>
          <a:prstGeom prst="rect">
            <a:avLst/>
          </a:prstGeom>
          <a:noFill/>
          <a:ln>
            <a:noFill/>
          </a:ln>
        </p:spPr>
      </p:pic>
      <p:sp>
        <p:nvSpPr>
          <p:cNvPr id="14" name="Rectángulo 13"/>
          <p:cNvSpPr/>
          <p:nvPr/>
        </p:nvSpPr>
        <p:spPr>
          <a:xfrm>
            <a:off x="83152"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15" name="Rectángulo 14"/>
          <p:cNvSpPr/>
          <p:nvPr/>
        </p:nvSpPr>
        <p:spPr>
          <a:xfrm>
            <a:off x="5065227" y="6550223"/>
            <a:ext cx="2071256" cy="307777"/>
          </a:xfrm>
          <a:prstGeom prst="rect">
            <a:avLst/>
          </a:prstGeom>
        </p:spPr>
        <p:txBody>
          <a:bodyPr wrap="square">
            <a:spAutoFit/>
          </a:bodyPr>
          <a:lstStyle/>
          <a:p>
            <a:r>
              <a:rPr lang="es-ES" sz="1400" dirty="0"/>
              <a:t>somlaclau21@gmail.com</a:t>
            </a:r>
          </a:p>
        </p:txBody>
      </p:sp>
      <p:pic>
        <p:nvPicPr>
          <p:cNvPr id="16" name="Imagen 15"/>
          <p:cNvPicPr>
            <a:picLocks noChangeAspect="1"/>
          </p:cNvPicPr>
          <p:nvPr/>
        </p:nvPicPr>
        <p:blipFill rotWithShape="1">
          <a:blip r:embed="rId4"/>
          <a:srcRect b="30049"/>
          <a:stretch/>
        </p:blipFill>
        <p:spPr>
          <a:xfrm>
            <a:off x="7364103" y="0"/>
            <a:ext cx="1779898" cy="466575"/>
          </a:xfrm>
          <a:prstGeom prst="rect">
            <a:avLst/>
          </a:prstGeom>
        </p:spPr>
      </p:pic>
    </p:spTree>
    <p:extLst>
      <p:ext uri="{BB962C8B-B14F-4D97-AF65-F5344CB8AC3E}">
        <p14:creationId xmlns:p14="http://schemas.microsoft.com/office/powerpoint/2010/main" val="26827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25940" y="7026891"/>
            <a:ext cx="5916305" cy="300082"/>
          </a:xfrm>
          <a:prstGeom prst="rect">
            <a:avLst/>
          </a:prstGeom>
          <a:noFill/>
        </p:spPr>
        <p:txBody>
          <a:bodyPr wrap="square" rtlCol="0">
            <a:spAutoFit/>
          </a:bodyPr>
          <a:lstStyle/>
          <a:p>
            <a:r>
              <a:rPr lang="es-ES" sz="1350" dirty="0"/>
              <a:t>FACILITAR QUE LAS CRIATURAS COMPARTAN SU OPINIÓN!!!!</a:t>
            </a:r>
          </a:p>
        </p:txBody>
      </p:sp>
      <p:pic>
        <p:nvPicPr>
          <p:cNvPr id="2" name="TnwAcDkkZTE"/>
          <p:cNvPicPr>
            <a:picLocks noRot="1" noChangeAspect="1"/>
          </p:cNvPicPr>
          <p:nvPr>
            <a:videoFile r:link="rId1"/>
          </p:nvPr>
        </p:nvPicPr>
        <p:blipFill>
          <a:blip r:embed="rId3"/>
          <a:stretch>
            <a:fillRect/>
          </a:stretch>
        </p:blipFill>
        <p:spPr>
          <a:xfrm>
            <a:off x="0" y="912445"/>
            <a:ext cx="9144000" cy="5143501"/>
          </a:xfrm>
          <a:prstGeom prst="rect">
            <a:avLst/>
          </a:prstGeom>
        </p:spPr>
      </p:pic>
    </p:spTree>
    <p:extLst>
      <p:ext uri="{BB962C8B-B14F-4D97-AF65-F5344CB8AC3E}">
        <p14:creationId xmlns:p14="http://schemas.microsoft.com/office/powerpoint/2010/main" val="2096707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752600" y="-1731186"/>
            <a:ext cx="11963400" cy="13311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8800" b="1" dirty="0">
                <a:solidFill>
                  <a:schemeClr val="accent6">
                    <a:lumMod val="75000"/>
                  </a:schemeClr>
                </a:solidFill>
                <a:latin typeface="+mn-lt"/>
              </a:rPr>
              <a:t>Estalviar les energies</a:t>
            </a:r>
          </a:p>
        </p:txBody>
      </p:sp>
      <p:pic>
        <p:nvPicPr>
          <p:cNvPr id="9" name="Imagen 8"/>
          <p:cNvPicPr>
            <a:picLocks noChangeAspect="1"/>
          </p:cNvPicPr>
          <p:nvPr/>
        </p:nvPicPr>
        <p:blipFill>
          <a:blip r:embed="rId2"/>
          <a:stretch>
            <a:fillRect/>
          </a:stretch>
        </p:blipFill>
        <p:spPr>
          <a:xfrm>
            <a:off x="9737000" y="1"/>
            <a:ext cx="5317944" cy="655128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06943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524000" y="0"/>
            <a:ext cx="10668000" cy="6858000"/>
          </a:xfrm>
          <a:prstGeom prst="rect">
            <a:avLst/>
          </a:prstGeom>
        </p:spPr>
      </p:pic>
      <p:sp>
        <p:nvSpPr>
          <p:cNvPr id="7" name="Rectángulo 6"/>
          <p:cNvSpPr/>
          <p:nvPr/>
        </p:nvSpPr>
        <p:spPr>
          <a:xfrm>
            <a:off x="1187116" y="0"/>
            <a:ext cx="10668000" cy="461665"/>
          </a:xfrm>
          <a:prstGeom prst="rect">
            <a:avLst/>
          </a:prstGeom>
        </p:spPr>
        <p:txBody>
          <a:bodyPr wrap="square">
            <a:spAutoFit/>
          </a:bodyPr>
          <a:lstStyle/>
          <a:p>
            <a:pPr algn="ctr"/>
            <a:r>
              <a:rPr lang="ca-ES" sz="2400" b="1" dirty="0" smtClean="0">
                <a:solidFill>
                  <a:schemeClr val="bg1"/>
                </a:solidFill>
                <a:latin typeface="Comic Sans MS" panose="030F0702030302020204" pitchFamily="66" charset="0"/>
              </a:rPr>
              <a:t>A casa meva necessito 7 panels</a:t>
            </a:r>
            <a:endParaRPr lang="ca-ES"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8347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246271" y="-1592823"/>
            <a:ext cx="11914271" cy="13451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11500" b="1" dirty="0">
                <a:solidFill>
                  <a:schemeClr val="accent6">
                    <a:lumMod val="75000"/>
                  </a:schemeClr>
                </a:solidFill>
                <a:latin typeface="+mn-lt"/>
              </a:rPr>
              <a:t>Estalviar aigua</a:t>
            </a:r>
          </a:p>
        </p:txBody>
      </p:sp>
      <p:pic>
        <p:nvPicPr>
          <p:cNvPr id="9" name="Imagen 8"/>
          <p:cNvPicPr>
            <a:picLocks noChangeAspect="1"/>
          </p:cNvPicPr>
          <p:nvPr/>
        </p:nvPicPr>
        <p:blipFill>
          <a:blip r:embed="rId2"/>
          <a:stretch>
            <a:fillRect/>
          </a:stretch>
        </p:blipFill>
        <p:spPr>
          <a:xfrm>
            <a:off x="9737000" y="1"/>
            <a:ext cx="5317944" cy="6551283"/>
          </a:xfrm>
          <a:prstGeom prst="rect">
            <a:avLst/>
          </a:prstGeom>
        </p:spPr>
      </p:pic>
      <p:pic>
        <p:nvPicPr>
          <p:cNvPr id="3" name="Imagen 2"/>
          <p:cNvPicPr>
            <a:picLocks noChangeAspect="1"/>
          </p:cNvPicPr>
          <p:nvPr/>
        </p:nvPicPr>
        <p:blipFill rotWithShape="1">
          <a:blip r:embed="rId3"/>
          <a:srcRect b="10056"/>
          <a:stretch/>
        </p:blipFill>
        <p:spPr>
          <a:xfrm>
            <a:off x="5387" y="410817"/>
            <a:ext cx="9138613" cy="5897218"/>
          </a:xfrm>
          <a:prstGeom prst="rect">
            <a:avLst/>
          </a:prstGeom>
        </p:spPr>
      </p:pic>
    </p:spTree>
    <p:extLst>
      <p:ext uri="{BB962C8B-B14F-4D97-AF65-F5344CB8AC3E}">
        <p14:creationId xmlns:p14="http://schemas.microsoft.com/office/powerpoint/2010/main" val="250879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9654"/>
            <a:ext cx="9144000" cy="5458691"/>
          </a:xfrm>
          <a:prstGeom prst="rect">
            <a:avLst/>
          </a:prstGeom>
        </p:spPr>
      </p:pic>
      <p:sp>
        <p:nvSpPr>
          <p:cNvPr id="4" name="Rectángulo 3"/>
          <p:cNvSpPr/>
          <p:nvPr/>
        </p:nvSpPr>
        <p:spPr>
          <a:xfrm>
            <a:off x="1487509" y="7137140"/>
            <a:ext cx="4572000" cy="1754326"/>
          </a:xfrm>
          <a:prstGeom prst="rect">
            <a:avLst/>
          </a:prstGeom>
        </p:spPr>
        <p:txBody>
          <a:bodyPr>
            <a:spAutoFit/>
          </a:bodyPr>
          <a:lstStyle/>
          <a:p>
            <a:r>
              <a:rPr lang="ca-ES" dirty="0"/>
              <a:t>No sols les guerres o les persecucions polítiques són causes perquè les persones es vegin obligades a abandonar les seves llars. També ho són les prolongades sequeres que impossibiliten l'accés a aliments bàsics i a l'aigua indispensable per a viure.</a:t>
            </a:r>
          </a:p>
        </p:txBody>
      </p:sp>
      <p:sp>
        <p:nvSpPr>
          <p:cNvPr id="5" name="Rectángulo 4"/>
          <p:cNvSpPr/>
          <p:nvPr/>
        </p:nvSpPr>
        <p:spPr>
          <a:xfrm>
            <a:off x="474731" y="5176165"/>
            <a:ext cx="4360489" cy="584775"/>
          </a:xfrm>
          <a:prstGeom prst="rect">
            <a:avLst/>
          </a:prstGeom>
        </p:spPr>
        <p:txBody>
          <a:bodyPr wrap="none">
            <a:spAutoFit/>
          </a:bodyPr>
          <a:lstStyle/>
          <a:p>
            <a:r>
              <a:rPr lang="ca-ES" sz="3200" dirty="0" smtClean="0">
                <a:solidFill>
                  <a:schemeClr val="bg1"/>
                </a:solidFill>
                <a:latin typeface="Comic Sans MS" panose="030F0702030302020204" pitchFamily="66" charset="0"/>
              </a:rPr>
              <a:t>Sequeres prolongades</a:t>
            </a:r>
            <a:endParaRPr lang="ca-ES"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860810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carril bici barcel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621" y="0"/>
            <a:ext cx="12047621" cy="677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85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0988" y="458889"/>
            <a:ext cx="3433011" cy="3539430"/>
          </a:xfrm>
          <a:prstGeom prst="rect">
            <a:avLst/>
          </a:prstGeom>
        </p:spPr>
        <p:txBody>
          <a:bodyPr wrap="square">
            <a:spAutoFit/>
          </a:bodyPr>
          <a:lstStyle/>
          <a:p>
            <a:r>
              <a:rPr lang="ca-ES" sz="3200" dirty="0" smtClean="0">
                <a:solidFill>
                  <a:srgbClr val="00B050"/>
                </a:solidFill>
                <a:latin typeface="Comic Sans MS" panose="030F0702030302020204" pitchFamily="66" charset="0"/>
              </a:rPr>
              <a:t>El més revolucionari que existeix en aquests temps que corren és conrear el teu propi hort</a:t>
            </a:r>
            <a:endParaRPr lang="ca-ES" sz="3200" dirty="0">
              <a:solidFill>
                <a:srgbClr val="00B050"/>
              </a:solidFill>
              <a:latin typeface="Comic Sans MS" panose="030F0702030302020204" pitchFamily="66" charset="0"/>
            </a:endParaRPr>
          </a:p>
        </p:txBody>
      </p:sp>
      <p:sp>
        <p:nvSpPr>
          <p:cNvPr id="3" name="Rectángulo 2"/>
          <p:cNvSpPr/>
          <p:nvPr/>
        </p:nvSpPr>
        <p:spPr>
          <a:xfrm>
            <a:off x="5710988" y="5296495"/>
            <a:ext cx="1896673" cy="400110"/>
          </a:xfrm>
          <a:prstGeom prst="rect">
            <a:avLst/>
          </a:prstGeom>
        </p:spPr>
        <p:txBody>
          <a:bodyPr wrap="none">
            <a:spAutoFit/>
          </a:bodyPr>
          <a:lstStyle/>
          <a:p>
            <a:r>
              <a:rPr lang="ca-ES" sz="2000" dirty="0" err="1">
                <a:solidFill>
                  <a:srgbClr val="00B050"/>
                </a:solidFill>
                <a:latin typeface="Comic Sans MS" panose="030F0702030302020204" pitchFamily="66" charset="0"/>
              </a:rPr>
              <a:t>Vandana</a:t>
            </a:r>
            <a:r>
              <a:rPr lang="ca-ES" sz="2000" dirty="0">
                <a:solidFill>
                  <a:srgbClr val="00B050"/>
                </a:solidFill>
                <a:latin typeface="Comic Sans MS" panose="030F0702030302020204" pitchFamily="66" charset="0"/>
              </a:rPr>
              <a:t> Shiva</a:t>
            </a:r>
          </a:p>
        </p:txBody>
      </p:sp>
      <p:pic>
        <p:nvPicPr>
          <p:cNvPr id="4" name="Imagen 3"/>
          <p:cNvPicPr>
            <a:picLocks noChangeAspect="1"/>
          </p:cNvPicPr>
          <p:nvPr/>
        </p:nvPicPr>
        <p:blipFill>
          <a:blip r:embed="rId2"/>
          <a:stretch>
            <a:fillRect/>
          </a:stretch>
        </p:blipFill>
        <p:spPr>
          <a:xfrm>
            <a:off x="0" y="0"/>
            <a:ext cx="5420412" cy="6858000"/>
          </a:xfrm>
          <a:prstGeom prst="rect">
            <a:avLst/>
          </a:prstGeom>
        </p:spPr>
      </p:pic>
    </p:spTree>
    <p:extLst>
      <p:ext uri="{BB962C8B-B14F-4D97-AF65-F5344CB8AC3E}">
        <p14:creationId xmlns:p14="http://schemas.microsoft.com/office/powerpoint/2010/main" val="2586943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8892"/>
          </a:xfrm>
          <a:prstGeom prst="rect">
            <a:avLst/>
          </a:prstGeom>
        </p:spPr>
      </p:pic>
      <p:sp>
        <p:nvSpPr>
          <p:cNvPr id="32" name="Rectángulo 31"/>
          <p:cNvSpPr/>
          <p:nvPr/>
        </p:nvSpPr>
        <p:spPr>
          <a:xfrm>
            <a:off x="0" y="403428"/>
            <a:ext cx="9158352" cy="1446550"/>
          </a:xfrm>
          <a:prstGeom prst="rect">
            <a:avLst/>
          </a:prstGeom>
        </p:spPr>
        <p:txBody>
          <a:bodyPr wrap="square">
            <a:spAutoFit/>
          </a:bodyPr>
          <a:lstStyle/>
          <a:p>
            <a:pPr algn="ctr"/>
            <a:r>
              <a:rPr lang="ca-ES" sz="8800" b="1" dirty="0" smtClean="0">
                <a:solidFill>
                  <a:schemeClr val="bg1"/>
                </a:solidFill>
                <a:latin typeface="Comic Sans MS" panose="030F0702030302020204" pitchFamily="66" charset="0"/>
              </a:rPr>
              <a:t>Horts </a:t>
            </a:r>
            <a:r>
              <a:rPr lang="ca-ES" sz="8800" b="1" dirty="0">
                <a:solidFill>
                  <a:schemeClr val="bg1"/>
                </a:solidFill>
                <a:latin typeface="Comic Sans MS" panose="030F0702030302020204" pitchFamily="66" charset="0"/>
              </a:rPr>
              <a:t>urbans</a:t>
            </a:r>
          </a:p>
        </p:txBody>
      </p:sp>
    </p:spTree>
    <p:extLst>
      <p:ext uri="{BB962C8B-B14F-4D97-AF65-F5344CB8AC3E}">
        <p14:creationId xmlns:p14="http://schemas.microsoft.com/office/powerpoint/2010/main" val="1426215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explotación amazonia"/>
          <p:cNvSpPr>
            <a:spLocks noChangeAspect="1" noChangeArrowheads="1"/>
          </p:cNvSpPr>
          <p:nvPr/>
        </p:nvSpPr>
        <p:spPr bwMode="auto">
          <a:xfrm>
            <a:off x="2966509" y="35470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data:image/jpeg;base64,/9j/4AAQSkZJRgABAQAAAQABAAD/2wCEAAkGBxMTERUSExIWFRUXGCEbGBcYGBodIBkhHh4gHhkhHx0bHiggHx0nHCAZIjEhJSorLi8uHR8zODMtNygtLysBCgoKDg0OGxAQGy0lHyUvLS0vLS8tLS8tLTUtLS0tLS0tLS0tLS0tLS0tLS0tLS0tLS0tLS0tLS0tLS0tLS0tLf/AABEIALcBFAMBIgACEQEDEQH/xAAcAAACAgMBAQAAAAAAAAAAAAAFBgMEAAEHAgj/xABAEAACAQIEBAQEAwcCBAcBAAABAhEDIQAEEjEFIkFRBhNhcTKBkaFCscEUI1Ji0eHwFXIHksLxFiQzQ2OCskT/xAAZAQADAQEBAAAAAAAAAAAAAAABAgMABAX/xAAsEQACAgICAQQBAwMFAAAAAAAAAQIRAyESMUEEEyJRYTKhsRRxwSNCUoGR/9oADAMBAAIRAxEAPwDquNjGYiyp5fYkfQkD7Ri5wk2NgY0MehgBMjG4xmNxgBNY3jMZjGMxvGYzACZjYxrGxjGN4zGY3gBMjGYzGYxqMjG4xQ41xRMtRNZwSAQIG5JNt8DOFeMaFVVL/utRga2EEzEA7k+kYKTYHKKdMYsaxFmM1TQgO6oWsNTAT7TvibAGMxmMxvGCaxmM1CYkT1GMxjGYzGnaASdgJwqN4zQvEQs2a8bxfUqnvtN8GMWxZSSGzG8VspmgwkEMNtXcjfFnAegp2axmNnAOn4npNmTl4NgIqC6kmIEja5Av1jvgpNgbS7DeNY07AbmOl8ZqH1wAm8axvG8YxqMZjYxmMY49wL/ioaYWnmabPFjUUyxHSxib/bDJwvxpl6mYqLTrjSwlAw03/FGoC5J29McO8kqNR2a/03E+mLooIoUM8XJMGZHKAB0uNR+mOikyG1o+lqNUEb7b4Q8x/wAUKVOowag3lgwpDczXiYiI+eOccOrZxKFanTruKRFlkgmLQJIIBFrbgYrZHhtU1U8xKhDML6TEGO4j/ttgKCbA5M+huEcTp5mitekSUbYkEGxgyDi5hW/4dZBqGVKMZ/eNBvcW6E2EyIgbbYZ6jgCTsOwJ+wviclTKRej3jMAc54uytN9DPPdl0kD6Gftghwji1PMJ5lPVpmJIjAoNov4zGYzACZjeNHA+hxRWq+WCGJ20gn3k7AeuNRrCON4jFVdWmRqAmPTEmAEzG8axmMEW/HtJ3yy00TVrcA2kiFZhHrIA+cdcLPC/B1SrR1Gotm1KoAOxM3I3JEfntGOlTjxIBPoBt8+gw6lS0TljTds5rnPOXNLUrqUcvpW/5MV0adTA3k9O+Og8KzavTEVfMI+JoAv2IUAAjaPTCp4ur0n1F1aUMaDI1ACTMXuD67DuYG8N4klPLCvRpAVWQ6p3jUBSYAreN9Iixm84LVoCdPR0p3ABJIAAkk7DCZxfx6KdRkp0tcLZmYCT0tvpifcx3xrJ8a/a8i4emK9VQGNPSRILQJABGqLkD9cA+H8KajmFaqi1Kr3SkoB0gmdTJqEAAQBAG+NGK8glkfgCcW8Z5outQq1NwSNSm3pCz2398ar+NM5oB/aGiTc6QTIPYd/piz4xzdJapWkCVO/ftFtwDMkiT3O+FfMVrs3WdQn/AD1Mf3w0kvBJS7VjhR8b1MxTam9Qg2EqUAb6LPf8QwbyOVK1KYUArUUSzbKgNxqncsDMye845Jk67UyXVNSgXN43sfrjoXhrP5p/L8mny1AAZaNI1R0uokRtcXtguNLQ8X5Z0PguRKrqZdNzpQNKqPSwmYBvOJeOcYXLKrMjMCb6fwgfE3rFrYu0kIF4Hoo/Xr72xBxct5LlDDhSVMAwfbEm7ey1UtCVxDjNWuhNYGkBTYqqsQKnxKQw+LV0iTcHbFTwtwuqKgpMr0w4NTWVBIPIwMm4khZB6qvc4ZRkczqXUE/eGKhlpUfj0i4WdremAPjDiopO1Gj+EDUVdwwJEX0m+mwg2vtbD2l0RcbdsP18+KjMNJdVqRpVtNxfnk2v09MWRmXTmC60BABvIEHVBNrQD6/THNsvxBhPL0AJc9iCSbX5rz0nHQ+H5mnVSgms6nh3idiDBmbaiBG9sBtUNFNsYaLBgCtwdsTpR74hoKFAVbAWGLPmCMSZ0xS8nu2MxXarjMCmNyR8w5yh/wCXp2AJ1WB6Fpi5vYDArKpd1PS0xOx2tfpgvnaq6Um4Egb7EfXFOsNRqGeaQeXvc7fXFItkdUH8tnFVmUrqhVEGbSN97me/fbDJluLtUp0qdE6FpWkRLEiTIk31Tt3xzwMGW0z8xt3xFk6mlqhmG6XIi/8Akz64eKoi9nZPD3i8oIrSaZaFIlmBOy+skgA797Ya+G8aoZkMqtcLLowuoMi/QjcSCRjjC+Iai6XpsVdYk7hiJkxYR/U3GPFXjj1SPhUqABpLKSSea6kTfv0jD+3YiyeBp8SZDVUqaQq04EBLaht+IbyRtaNsPfg1h+x0wLBZEdRHQz9fmN98czzOfpvSKliWBkN8LXtBvcQNySbDEnBfFrUSSvNygJqJIgCNlIAvc7j26p2UTpWdW4nxajQANV9M7AAsTsLKoJIuPrifK52nUANOorgieUg2+WOQ8c8Stmv/AFECslgFB2gmRMjf1n6CNcBY6nFOq9MCCrrIUT9SJ+8R7ssaaF9x2dH8XcYegmlAJZWliTK9ARHqfXCRwWu6Zmi6gqGaIbVELGrYkxGq51R164s+KuO+YRTZQ2jqLAmOu5PNB5SLT8lPN5moVB6iwiBYztA+XXE2qKX5OkcC4mlfOaqVpDM8vqm8bAQJWOk2AnY4c8cc/wCHueVc55lWsiLoZecxckew+s7Y6jxJmqUtNJwGYiCGi0jVBF56WxptJWzQsJY3hZ45maYr5UPUhAWLubAlRyAk2A1ifdRizxrOvoCUKgNQw8KV1PT/ABaOhPYj5TjnhljKPLwWnjcXQWrVIZB/ET9gTivnOKUaLxVqqkqI1GNp+m+Euj4ld6itWpyVayzFwpGx2MmY3EYocUGqrrdzqkkOwLAyFIgC4Qbf0vjoSsjJtEnixzUrsA7OhUshJEFSIYKPp0m2F6myvlwj1SvlWCySAJGk79JPTtOD3E8orUalZFZSo0BY06bxqnqDf3mbThVp01WsrMxN+eY2tFyLzBmMPHRPxY9+DeDLpBL1KVUxKkgBit15Qb2Oxvc+kFuOVWpPUqKW5aYQEA3Ji7MSLgfOD0wK4HTC0Kbtzo7cg1aSqgzKljJb8R9BGDQ43TrBwOUAkNMA+hG4j1/pgMIo+MMu9YCsaXwqEJGpZIkkhd9Oki/zGOf5rLkAsSQt7m/Swie2rHUfEFOKTuanmMpIVS41KQdLta7KYAg2A07RGEXiB1vZFXrBP5nYnfA5UGMbYP8ADWc8qrDoXRkIKgw0GI0zadWmLeuOs+CGfy5enpfQug6hzAuyzbbcAj29Mcgr5M61DKGAZEDsNKmReXESBa82GO28IamM29JNqNFQB79fXrf1nrhpO0GCptDMMeahEf52x514rZ+tpUN0m/8Aytt84xKill1jvAn0xxjilRvOqs1MoT+G5IJYb9zjr1DMh5ImB1I39u+EjxJwtTmqg5hqpGoDO5UrPrAn8/TGcfAre0xXylI1oo2DMISdxNjfsLdB/Rqpn9mArMFOiEgtMaVOkW7sR1wKdNOVXMq8S8R1ELeG3IPUY8+IuKCrw8Fhp0lZ0yZBIANxBPX5euC3oC7f/Yy+HPGwzFUUXRUaCSxYKLbQCZP2w4Y+c6dMiopJJWQbWMT2HXHeeC5kPRRgCF0iJJPT1vv+nTBaXgXHkb0y7WzCKYZgp7E4zFXO1Bq/9JntuPyxmBRSz5mz5MLMyBv3ud/XFXLOQSQbzf1Ax7zjWU32Fv8APfELbtPrH5YdGSouVM40fEYj+2IhXvJ3I7dse0oL5Uzcrt87YgoJYlpjcYJLjoInNzBuDsY/T1xaTLgQRt37D2wPpaWPKLf5PXt+WC+pRTU/zfWNP2xm60JXZHWIKb3NvaD/AExHw9AylWOkqN4MH/LYxo02IG5ttvPX6Y8Io0qxJjqJ2E3kjb++Eeuhk9lw5qmj9ZKxPsfU4n8zkJUgcur6bH7n64oZgpJJNtRAt7EXPvj3WzKwFUSpUCSb+/bcH74cV0nsIJqCjWQWMnr3Pf0xvM11FLSFhpF+hH13n5fXA5G0lQwMAQIPb7EYtVqgJ09e3sBf6gDC+bGUm0RjMaSUgXG5uR8/rjpn/D3gqp5mYY6CkgtYBTu2/wDCCdU9TH4cc94ZSZWFQLrYsFpiPxkgByJiEJ621f7Th68YcUXK5enw6m2pws1m6sfiM+rGWPy7nHJ6qUnUI+TswRirm/BZ4Z44pCq6VaQ/ZyYpubsB/MG3Fpttq2OD1bheUzQFRDpP4KiG3pBGxHYxGOL1swHaPqNo98HMjxCrQVHpvomVKxZoIswPKRfqPnhJem4r4umaOeUpPktHQOJ+HHe1UkuPhzCC59Kij4v9wg7e+EXOVa+W10w0MDCvp2EapUNtIn64e/D3j6lVCLmIpO1gwnQT87r87euCfEKHmlKdWkCzggVUAKCBIBkzBHS4xCGeeGVS6LSxRyrXZyWpm6pIBdoKAuO9o6/hmLW6dsVOIMrATa8yALnrM7D098EvFHC3oViA0IehJlSJEX6dR6YXc9mPhVrwb7bEiw++PUxz51JHA4OLaYapZuoKqinUKk92hVkaSbmLLt7D2xezWZ8sEUqof0ki0jcRp+/f1wsrnCXFMkwIIg+mJcxSID6W/D8O8cynffYb4o68k1Jpuhu4nxvVl1pIWtDEX2gFd+vcT0wu0KTc7EnVpJH2G5t1nFSspkEwYpJc94A/TBBqxOgEidN9yCJ3/LHPO0y0DzUoeappMdKhtbMLkACLgkWHpffeMdC8G8HpZeqfLc1F/Z05ydyXckmCRYQLdscy4yCC5AsWSPdg2L+U4hUTK04dl5dJE2Ky5giLjffvikPlQJ/FtncNWAXHsxTeaSOrVdQBQliFgG5AmN97fbHNK3G61QIr1CUWSFtAtAsO3TtijS4kRVZ5JJVojp6z1xp6dCxk5eDuVAsFHmFdXXTMfKcct4vxtznmqw4Yo1OmqkSpJ0r3BuNv5jiBvFuap0x5tRYAiQNwe563naMAM/XDVaZLEcwfVNz1me/XCtmu9DbmmKUgpmGJlIaY5tIAkjqLEA++KGbpE5VhJElZ+TOSLT0xBmOLFSKckzpOwaSRDEBgRPv3OLPEs0xyYYnUWqqAIiZU9tsSbtItjVyYm5rLMAGDSB26z1Jm+2OueAM3UZAYApMthJMEWBueUFfwiem22OV59tFPpzE2EbdD9ZuL4aPBvjahl6LIUCOTJN4Y2AAE269R+eOiG0RlUZDJ4142tLMBCtUkIPgq6BcnpO/rjMKvHqgrVfNZmlhMExpEmAJJkRF7XmwxrBuIHy+hOzvBm0K8EgiLAQIMREyDY2OKVXLwDq5ZsJBEme5tO+G7gGeARtKhw/LoM9wdRBGna1rz0xLmeG0FD8zAKRypTVihIggtYGD+IdPUY5ll+z0pYELCcN0kU9aEhrqCTAm02n698eqfA3KfFTUH4gzKNPqCxE94xeyXDUcEU/NckX/8uVAJkSYYtAmdoMY1U4GvmgecyKw0iaFWnLEKIAgneTMRbreD7m6A8EWrB/D8qyMF5GE8xDqRAIvY7b/LF9sozAICAFM7i4O8enc++Kue4C1NA61ix1QYmBYNIJv1ANt8Uno1FIJmDEmI1ffb1OH5XuxXiXVBIcNYmNWkDr06djI2xIeDMobnR1O0NcCSCY/oemL9TwvnfKNVQiLM6KhIOmDeIMSQexxfpeGQct51R42kKCY1NLAXJI1bHa0jtifvK6sL9NGroXquRDKoqao1AyBYjYcwBgW3xboZEga41tcrY2HS3cfri/SylIaitPMHmgkcqISNUGRaB3OxE4rZ3iqoo0LrFgbsRBJgzAUsY/CYtv0wZTfSZo4Iy8FZ8jUZiXpwLwAVEQYjeI26495CnTGYptXIFJSSxEMTuQIH80CD0xVPESylvLePZpufQ7TF9rjAzNuRKmkFcrIVlbVB/wBw2w6kugPCluh/8R8TWjlEzCaDVzNPkVAIprFzYbAGYNpMRGEWm2pdbVTrNzIm/wDuBk2F5GJmpM4FJqJGhNILFUgD4vi2vMzt8seqfDaYJmgxJ6a9t/4SJxotR/JnDl3oJcGKOCdRZhvFheepjY+vTBOqlMhU8xQdWoCZ3A67WPXEJoHQFXLUKctAUu2ok2BlmI6iPlvfFGtQejJelpZeUyWBvMG8b7j0wt2xuCSCdXKqUVRUA0KY97feZw7eA+JvH7OxJVYamxO0EBlHpDT6XwicIzQJJrowSJsqlugsW9Ot+uGdeJ5OmwJ/aFLTDBqXNdQTyoPxMCb7745s0eUeLGjUXYW/4icIDOGFtcH01LY/MrGETM8NQsqqBqn4za94BvtMdJtaerD4r4vWXl1uWFRQFc2AJCkzDCwM2++Br8RFNDJEAmTvcED4Y7Abd42wuNzxwViuEckqQLy/A5qTEnTIM/CZ6j27jrgpV4RTIYkEnp6j4iZ/+oHzGIk4mdcqhKwDyX66XsLkgxO5IG283E4iSxphedZBB6QQDP1/KJxV5ZPZl6eKBtTISwMW0iBFyLxOwHtjdbJAQ52ja56zsO364uLniVDKQVB+KCJIA1GD8vb3nHnJ53XAIBBItqggSL7GwEmPSOuKSyPiThCDlxQL4pl22EjWRBAm8kQe3z748nhVdEYhg15C6t4mRceo98Ec5xsUiRosLamlyfoVxXqcehQppvpbVBVVTboIUm5P8Ui3zWMpVoeWCDuyrUolG+GGItpIYAEbgj1nArOVnDEQQRZoB67/ACmcHuH11qMWAYKCCGJG523UT0JJJ+eLn7KrNTUrzO5ChrbGDYAXuDe3N9Msldiv0qa0L65c16ICsVYGF94lp9Dy39cT0sjyqoIJCKB68oiPpPtGH7xBwull8sap3SII2EkKdgeXY3n9MJLcXYtdISbMWWZ7xYfrfE1m5dDv0i8s8tw2vUqnTTJEjnuAASZjoT/nXBji1M/s4piAwqAstgQNIF/nOK1DjTswQMDaOl7bkdot1x7apUJ54g/T2BJt0/pjOd7DDBxv8gfOcMaotMGAQb3U9Fgbz9d5xZy/hcGnJADzAOqd439ZtbBteE1CdIDoR1ZToYf7hzA+oU9MSZvglWCCUAklSGXl7SbR1N72+peZ9JjLBHtoUP8AQ63WvEWF5+84zBbM+H80GgKBH/zUz85PU4zB95/gP9PAC1M4jtJzH2Ux2sd/p+eMTiFJWDmu7EWCyAu+0KJIN46DpiU0c2bMtIgnZqime25xn7DmD8VGj6CV/PDuLfgKlFeSB+N0WIYi4MrNQkg+8SYExPp2wS4dxcICKRrVJ/AWZ162AJMdcRDL5lf/AGEj0qKI+eoY0nEaqto8kkj/AOQfo0fTBqPlA2+miw1d2ARqIMsx5iOUEAQB3ECLWCgd5scOanTfzXpMzgDTMxM2JBAUkDaZE9MC8znCf/56gK3Ok7T3AB98Um4lTF2FUA7me89CsYVpDK/A2ZvijOXYrWZmtqJ3Xqtwy79Yt0GKDcXNHTFNpmdRZtWwBuCLQLgAC2BFLidCw8ysY22Pt+EYnGay55jVYsLw1j3/AAgYZRhVIVuV2yDM1qlZ3OlnXVqbWYRDKgFhT06oLCxn4tupi4rmWDxWPmmnyCnTICAgcgCp+GAIAPaxxeGYygTSKgUXMKIn0Mt6A/TFxOI5cwPO269frNhifHZXloB1M7VULSWuXVG0Egsw5Wsq6t1ECCIt0xLT47XcBatVirQSjqrqSJMc1yv1iBudrdR67NC5qmQNpL6o9QAR2tMYkoZfObtXSoCIhX0W7ToMf98FJeRZMD1s49Vg7jVGq0EAyecjfTJk/wDNe+C/BFFJSpHLIAs94m50kXvt6euJE4bmo+KnqsBNW1tulsBc3XZXKs1MEWMVGFxYzqG+H1VMRXdoYlytMtcMABAjUYMdJJsf63GJaFFWMVXLhQNKnlhQfpEHb+mE7/VXVjJYif4h7DcbYt0fEJLzUDNJvDAExsJFxGM4qtGt3saX4bSpsVvodxzxciLct17bdN98aqcF86rTCHUosVJ0mWIJH8IsnVuoxJwRjnlqBNKGmwKqzASCCCASbi20WkdNjY8NZipSFKrSVlEDk0aoBJ+LuSf1xPml+p7ElbtJE/GuGVqgy5Aio/7ozpILCSbgkf8AbFSt4AzZqTFMKY1c4mQIJAPU9z9MNNTLuXyujLPTWk6yOgUEDpvCzhjzeWFQEbHvH+HHE/VSjFRSGhjXKzmnEPBbqoYhrWA8xIMx6b9b9sU6nBajyTTU6lCmawMxphoCEFuUfTD/AJ7KLRyq0xAVWtvt9zhczR1LCVNJ76SfsRjR9c7ppDywvtNgJ+DvTpqWYFaSsWGu5kknoJ5Qo+WFXI1Fq1kUtpkgAqdpMCfS4j197PopwrB6rMCpHwRv1i18C6fAqautNmBZnBRQeoNuXeQO21vbHWskZqyccdS2AOMpocU4MAkOBIk7k6heb+0DbE/Dq7iylXWRAeBttDWBPv8AbFji/B3r1KtVVIZmNmNgDKG0WkT7EfSKhw3ylp0tWljDh4slhqB2NmjlPX1wkcnCKTOqcFN3EN0Myw1CrRbUbm0gddxaIxBXz1MqCpE85BDXtTne19WmQP4RgjQprRqpUZ6uiw1amAJYGNcG4kgxEXuLYv8AHcyy1BNNailCQGRXjpEsfh6SO3bAvnpC04bYByniFnRqbsGlAAkEk8okz06ACNzv0wI4jTQKCqyWMCSeXfpc7baSJvttg9wzLo4YeWiuQCVUOoO4IIEAW94t3xJVoob+QiVaayaS8vmLJjSwADQTM+sEdtxSejJtqxepUjrC3Ia2km5JMKCZkkDr/gv5bwlTSsBWzSLU30F+ggkA7HpttOCnEKeQZKNaijM0mQG06SpBhhBIYNHKI6z63Mt4ooCodRWlVVdLNCuonfqYExta2+JrJbpFHHVsgaipkirSaLggVNR9bE326DY7RiSqyU1am1ZXdhOikjlgCY1XFgBMm2LrcVpEN5YXWNMhCwExuQBMxeOlpuMUM1RZa3nUvMZjT01E0sGhdjMwwAJ69tsJwkxuaQv/APjEU+QPWYDYxS/60JxmPJ/Y55qZVuoUVFH0DEfOcZh6h9MS5fgXHzNewlGm3xG3vK4kz+SrIR5lZU9Cz7bGLCxjthKFIq6gk7jeesR/gOGPjmXrquuqfMXTY3JC9D7evfHW27X0RjVP7JHz5pqqrVU6TGkT/kdcZlM+wcv5gNo/yDhZyaa5kkHp2/tidOHEkwYYbqyx9CtsM6Ara6GGpnoqa/NQEiOvaP8APbFY1Yl/MRgCL3jrFif8jHipwBQqmrUJ/lpUmvPZiL+8Y3W4Gr6adKjUpzMtUYDXaRZiBa/Qb4V122FN9JFn9tUi9WmbdSB+s4ynnaKNzVFJK2I2F/bt/hxBk/CNWGkKwIgRDFT0ICSDsfkDghlvAo0nzazaxPKtOBYHYnf2Awrywj5G9vJLwUqHEaOog1GC30x17dNojBSnkqRQ1SzwFk6hEx69P19MQ5/hNLLnTR1VHIErUi3WfhAteMespkmrOFYF2PSeRQN7E2v8r/LDRyKStAnjcXso1M1RpgPMhjbqY9QNvniAZupP7tVdSeUrc32kASPmOmGqjwNgQPKUqO9Mf9Sr9fvjK37QiqopiB1DKsj/AJz0tbD2S8lOnk6vliqDIgEkRA+87+mIM1k0uxULVm5LEg+ptsbkQB03xZzalQoaqUB/9tCC0gGxbp1vHXElOtSVnfy0DFeUai0b6wQSRZZgA/lg8rNxoCf6JTdmqEtU6EAhBI33OpumwGLY8O0qYao1PVL6UpazAMxckfD63xKGVmlJpMLWIZTF9twfUk9sW6md1FhUAqJEzt2vJkA+u/tjUwaYRHh9qbPoFBHpgatKu0K8wQwZbaQ0ki0DG6HBp8vy6dFixjUfMXZiJEPMbf1x64Zlswpq1E1ox0h4LHXFgAGJsL/Ke+J8sa4UDU0GSoZVIJ7iFm0bTHviLg32NzSCVTw2JlajSSZ01XExuQpfb5/ngLxzg9ekdYzmboz+HW5Hy5z2uJ/MYN5fieYJF6bNAgmmAWGm4kEGSY2Hpil4vz1eokCmZkQsrY26M0kmO2JRxyUtlHOLWhB4zxDOoyh85WcH4GZz87Em+DHA89mynmaqFRBuHPMJNpUEGZt2vitU8MZrMQHApKpuSRuR6En6TgtlfBCpP/mWIA/gAAPuWm1rQDi0lDpV/wCE4qXkly3GakMCFUwICrYwIB6sYF4m+PFE1VJqJK356h5oMyLggAkiw6W+U9bh+WpOIquYW41D6yByj3wZy9apVy75eiqoisGhiZJ9z02v6Dpg/BdI1SegItdzJIuTeDpkk72P+euDuYKtVpMyz5lEAqsSWJSbnaIb6YDcPyjs0MQIubK8dhync+mDmb1BcuVgsC1OY3g6id7WU/TEfUySSaK+njJyaZ4WqlPkzLF6NRSASQ25sGAFoFgQIPp1G/6rU0CnTrPUVSEprCliJIQHfmvc6r7n0jq5Rq4ZdYpsOUhlGwXlYiRy7iY6H1wr+HabBzXguFgMy/8AtsOovewF+gNxGOaPyfdUdbSiurGLK5fM5fKhqilaiGBVHNpAuEqKvKZ9ekEGTYlRzDJRGcrroAJNVZkoJIOj3EGN9J74W+M+IHzdXyafIqJDsrMy1JuJ0iABfeRdhN8DOGZBKtQUKrgrcRTZmBKgnUQCFBGk9zfYYeUOfylryTjPguMf7BzxJkEqUm4hka5RYBYTveCbmxHYiY+QFTwjUamXeq6uKka2qKZgDYNdYG8NAJA9MPXDMllqFMZekg8u41NEtN5YkX3n22EYTfFfCMxQfXTrVFW8sjtIi4EDdbHa/wCrY2mq/cSa8/sesrxBcu2pz5xcgh1sWQ3iSeawEbe3cdxjjK1Mw5qecCqgUlBMG5s0dwR2B6+smazSqlAVqb69SqDdnGoRW5p+LcgE3mItj3W4RS1GotYyrHQDCqSDEN1ksvpEC2Gjt2B6VAnN+JKurk2/mie+xFu3yxmLed40urnVaZIB0uoB99iCD3BjGYTnJf7SyhjavkjdbwTmWPwH0hQtvZmFvTFrOVK2WWhla6hRzDV+75lI03CuxEMwv1t2uaq8FzNIsFD1dJvobT632k+l+mBPEc9Vb93UymlYuXu3e0ywuBzTii+ZJy4OxOyGReoy+WslqgSJFj0kDYGCZMixw4ZfJlmrKQAadJJFmEtMgT8jbFHhGVXL1xWMBCsshcm8byiGQGM7fbF3N8ZyoXTSLhiZeppjXvA7tBNpiO2LNvqiSS+wXwXjmZVyh51BgKyWHa0SDEXicMArZauzVGptQdPh1ahMjms1jb+uFCtnK1Sy6r9NJYgb9bTF7WxYo18xAUhSojla5Hrp3Hy6DthJ4L2tFI5+OnsP5iqqPy1KdRB0FMyJ9LAn0kYk8vWzGmTpLzI8yQOxG6kev1wNyz1l2Dr1ARNosDqb+mGnOoaRLVGJWDcAsbSSfaDc+mI5YqCX5Kwm5t/goBK6GPOOgrs1ToNyJB97x1wK8RUqzeWq84N9QKn4tgSFmSSfeBjzxfj1F9dOmSCY0lpiDYiyzv32xDkqy+XNVnLGbUwDI6DUOgjp6YbDCpbQMzfDTLqcKp0zpcJrHV2LBWAkLBMEz377YrZ3N1Gga5IsViQCTfp7D8seE4nlyTqoswII52JM+2nvAkd8EMhmMuQIpDUdtCaoIHUmYEx9sdipHC+QKyYZgURGZrkgX6QTudu+CWX4JVYqApWbxN1Hc3gGOlyZFsMJqlVUa1RY2IAm1gZE2k9PljxluHJUECqjUtViivUGqLzEKD7jthZSGijyPDuVQGKjFxO+oQZGm0XsRew62tjxw/KZbW1MU2d0+LWSAQCBcSZF9vb1xapigr6TlqtYASGdwALWimsWm0YJVmaVU01pIRbQQDfoTYgg2i24+UZZKVWPGFvoBcX44VYIYQSFm/WCAAJsNpMWjti7w5EqoxFZiyyQrGBMiDJJtFz7GAZureMLfs8knUTN52Jt7bYK8H21CN5IgsG6RYEd9wdsTjKSimWnCDlSDOYysEQnxSSSwIAWIAB3J3EW7EYAZfxExqrTbL1dBbTIDKyX7gwBBB22j3xZUvqIarNMkkJpgXNgGIAHTvj3mKogBQCQbgKTqn+YCe+8dNsBuT32GMYx0S8Sz+mqiUjTCm7EqJA6gAkNJuZnqLnArM1i0lsw5QAkgAKxUQBpljN+hGw9zi1mMq3mBwKkBYXl0kTAadW0kHsL7nF0UaxVgKdJbEkNBO9yARv7Y0VI0nEq8Ny1OA8AHVobV+Ilh8SCd7fzdcWq2dVAlSkGZHMhYViRAN7GGAghusdTAxSZmJBNQKSYnRMH3kY85taaRrrOdQJlYuAY6k9RgOk9sO2hhovX0SAGQfCdQPvG1pIBU/2xFxjNN+zlpGoAN8PwnUQYiCCFIM73BGF9+PUAoX95CxAMXHfSKgHz3xaoZjzUiPjDdttIMkDa0GPbfE8t6GxpbYF4/wABOYY1TUVCuuZgKIMyQbwWLDaeWesYp0eLfs2VNGi6NpmXZSbtvpG833P0wZzyowVTUilVABKi8sOg/ExNtzA6G+Fz/RqNDMUjWY+TUp6tRAWW2Zf5Ye3p8sPCSmql4/wCcOLuPlfyDKGZzBXVrIVLaaYAiwuFUaevbvj3luG6VHO4rM37sqwjV11EGVaO94wxcN4VTC1DrdUeVQmZJIIuewNtr2OAGRyFbz/ICktMidgaZuxP8Mar+oxZTUroi8fGuR1PgmSK5dTcssapZmDGBN2vGqe2598T5zTUGkrBZSLE9BcW6dZ6fIxU8D52tX89KiKpp6RoMmY1S3e8bSdt8VzxMUswEqCJPJc2Y9/Q3379bY41yi/kdMkpL4itxqhUo1EqsozNFHB8sgGbGNUSCQDIbb0wU4JWoZlKwpqFcS1NTIW8CDJiDCg9ASMM2YyFNiXuuv6TMkEemOf8Q4YmRdqq1GgsUKtedRkiAPQe8Y6KjKNIipNStgo5asrMFzLZddRinqZY72Bj4pHuDjMOeT4yiLYvzQxDNzKYAIYzzEEbwLRN5xmLcp/RFxg2PVWsw61ZgWI1DtOuD/8AqMVqfmV+XSKy/wC0Ajfe5+4GLeVy1WdTq5U/DSVTAtck999rYF+I8tmqgCZXRQvzO4Oo+i8hA/P9fNirZ6LetArivhmg5IanVotBk02sOW/KRF/adsDang8CPKqpUKn4agKNHUR8J9yJvg/wDhudo+YMxV85GFmGov03kT36nBipzWchj0kSQP8A7THuO2Le/OLpbJ+1CS3oRqWQei4Z8vAUhgANQEfzBiPyE49U+J0eaEBDrFnRdMnbcbCTNvth1zHDl0yraZn4WKifWCAYEXn9MCuJ0wQA9WktR4gVGRSelihk32v85xZeov8AUiT9P/xYpfsM5ktThKTPFJVqBioLKYY6jqn1M3+eGPP1nNVqQ/ClUR0J0iDPQRqPzGLHCeBN56k/CGlhrLTEn8QlTtsT74E8Xz5/b6lIgc2XqH2gVf8Apj7YGR82qNjXFOzmAH74A77fQ4ZuBsgUBkLfvCu8RJBabi0fnhbzzAVp+v1P9sF+HZoKZJtKttvBEj5jHRJE4vQzHMUETUqU7GBykwSN+YzB09D+mJMvxmoXOnTpIAAVkXSOpA/ExHLcW7dcWaZooGCorFSGuNfoLEmTzT/TFhs6qgK6+VTcxyoiesSADOxucavLEvwgQ+VrOzaaNR2kBi6sCoj2g2tJ37XwX4LwqoASX0W+IvtG/KOW1hLY3V4xKiKq053iSxtJ+gAE+n1ir50toZASRJMqy3ERpBvG9+wFpthdSQXcQjVy5E/vOZtyx3Fz8Cgg3tMzhe4nxCGApmQplnEgOR/CJJAWRaTNziLN8YamHKgsf5QYEiLWmevYb74CtTqeWgWhUmJJ0NfuAB2/ScGMF2ZyfR68UV2alSYmYJj6/wBcE8nxg5dqWpQyOpHxReZNtpDEX7MMC+L5Os6ALQqkgz/6b7X9MW6GRarQVXp1EMSrFGsfwna6kWt6YaqoCd2WqviAliKdNUPUhfW/zjrievxmpJXW7GAAokAewGPPC/CbueYiYXU0tY9VCgiY7n0ww0MhTpFitIHQt5CmNza5E7DebDfAaC5JdAFsxW0HWlQdjpKm+99+2B2ar1UXVqdQRC3JJ/Own74buN1eRQGO1/oNz8gPbCpx1mqU0k6CrETdtUxZVHt17Y0U2nRnJJqz0qu66w9ON99z233+WKy5amQalSqYazBAF09gCQd739MeuHMkQFd9MKSyi14ki17qYBMRBGMqZerVUaAlIGW1aV3mAom8jv8AzYR2ymkQZhMprXywzRujnVqBnr9dhhmy2bB8pgmnVUPKLbpf/wDUx2I9MLvD+DU9JNRzUJYA6piCQLAnvN/UWw4Usrlsu9NQQKesvM2B0kMCPXaO+I5FtLyPGWrBnC40sBUHmKzCLSgFlAi/wd/XFrgi0a+YNPNorQpGWpN8LNzGoSYkySpAnucWeLJSqsKl9YNnCwfSCOkAfLAim416XBIHwuJI1dDbYyAZ/LBnicXyFhkUlVh/iuTD8iEUnWBygMtviVlIAddWqJuIBtgr4WyuVy9MltPmuuhoWpCgSQFktC9YtfrAEVhV10/MKArGosLTuTAO8nYzf0x44f8AvTFGW7gjae4Y2xyrIzoeONF/LZWnTrPUp3FRY3sSpkAMLTBa02kjCR43ywu4ad7+vX/OmGrPUatEw6Aeo/qMC+JUFrJFgOl/y6/UHFIzV2xXDWir4Vz9c5fU4lAdIq25vobxsTteO+N8bpLUpcySRtB/huD0hh/XviomVqKHpq+mixMKljTkydBuIm8WJvi9lHZqWhyrgW1C2oHuv4GjcfQnpRS4u4sm48v1IUhSridFVFX8OpwsjoRNyD37zjMEs1mGoVHpoHgMfhgi/vjMdaaZyuMrHDI+LGhqdTT5kzrUcpvcQux/vvi1mfFdKIMAgwWBbqN4J+18JYzpIjStojm7bW7iBiSrxaqFvUi4+nXpiD9Jvsus/wCBy/8AEr1BpptykX3LMBazdIv9tusNTi6JpkEbCY3A974Rq/FRqEyxNgLmfS282tiXN8Mzar5py9QKBIsDpBvsCSLRvgL0avsP9RrSG1vE9NdI8p6hvMPo62NwRbCrUy9GpUZ3DFnJN2kewAAIjYYV34xUJKgFSs2axsL23nDTwGg1XQaiMhVQRV0MA0XAJYBdQMQZkiZ2GL+zjhurI+7OXmhq8LZxjrYsdKpABneI69lB+uErirs/Ea9QNZKbJ9aZWO3U/fDOG0oSrQSl5gHVu0iBIk/FN5M9MJFDiM0qzWnWZPfm3HyY9MRSuTZbwkLfEPj+v5z/AFxLlKxJj0P2xUzTlntvP64koOA8zsYn7f5746q0c6exu8LcXZsx5aqgIVpaBsIJPbbrhqocSZJlwDJm8ge1rD5Y5kGajW1rZtMdRM8pA+XXGqmbqhSdGnmH4SN5M/b74V3ys2uNM6zl8+7MAHF+1vn3xVr8ZcVDTOs9OVpBP8MjrHvhR4M9QUmNQPTqVBpQtYW3IJ6XHzFjg5V4oFKU7ku0MbHZYJM73K39MTlladFYYU1ZapcaADaVeVmVAabddO++Isnxg1ag8pwSd9QMETsALCD0N8UjlmYzUdi6mVYQsegMbYjemCQSAHFtQ5SR0lViffCSyKS0ysMXF9Da9RnRmABC+hsVPS+x/T1ws8RzOsglrAi0sLAj/m3v1v7YPeGEZqdWmz6tTG95EiI2HY3xYpcHRRyKupYUlgTOxMqTH0AxWNOC+yErjN60AqOeGtFRioCks0FrztvuRB7Yt166KCvOwKjmdSABsYmw+Vvpi1Uyqq4Zqfln+NDb7SB9MeOI8KFUGKqvqtMATsL6Ym+JSx5L7KxyYq6Erj9Vl8vy6j6WkiWBBj1HS+354sZHi3noKYUiou4gMu4uARHTY7dMWeNeE8zqUqqlQCNzAn0In7YFUvD9amSdSpbYlxqg7fDikG4rYMihPaGReHtVQs7mF5QFMQTdidO5NokbknviatkS4CTAXbUCbmLmO0DA7J5ZqTljUA5fwsfiJhRDWI3JMdNsE6fEYM1E1jY6SR9RMz9etsZSTZNxa7PeT8Nmsx5iVUDmI5Lz1nf0At13wO8X5J6QFTVr0iD1EA7zEe/a2H7hHEcu9FFpn4d1MXkzJje+J83QBD8pIMW0nrIPsZwk5qrDCLs5XkeNVAA7gVKJIDaQAUmBsLR2298O9Xw/RgMzlgRvYEdz12E48JwSlQrGomWQkqZBMqs9CNQQsQTIv98S8Wzq6ZZtLGyKg726na/z/KE/UtaRePp090XPEXFqdLKaUKjUulbjqIt6Aflg34Kyyfsa1Ft5hLmPSw36ADr6459nspFFKoUhHJASxKEXIEWKm5A9+owOrVatFSoDrSuPLBqKG6glTb6D67Dn9px89lW1NUvA68V48j1zBlBy99Qk3MzY/liq/DKVW9OoaTHpcqfluPlb0wp5Di9IkCpqQ/hNyB94B9IAwZzGZdbo6sN4kybd1+mOmGaKSjJaOeWGSdxZ7qZGpSnXt0qLdT3kjb5gYiWkRzKoPqCP0InA/McWJcOIDRBjqY3v1+8RibIZZag0ioaVQ/C67P15l2PvZjGGfp1LcGGOdxVTR4zFOk7Fnp8x3/eMs+sAdsbwL4twzN+ZBUPb4lBg/wBPbGYHtZUH3cTAmT4bnWBC0wg7kiD9MTngObafMZPfWIH0Bb7YLf6gp+LUfc3/AEj2xDmeNL8K2jpG+PQ/ucW2+y1wHh4pcjuKk3sswR8LAsdwfT7HDg3GqxAvTWAAC1zYR9YxzrMcVVgOUsfS0H36Yq5jiFZ4I5RNhJnb7H++BJIKseamepqzM9XVU6lBf6gTihnPElOPX+cgf3wkh6rUi2sqFtpmTHW/3xe4d4fpsGqPXDgX0hwhPXmBUkDe4w7lSJqKLHFfEFSqAKJvBBUSbn1O/Q2wJp5WoF8suiO2nlZgLDbVGze8HBfhlfLBS60QoUMytLGbQBvJINz9bYHVs6tVjrQgbjSNvkenqTOJpWWbp6JKHBMwUZhSJGqQyFX1QZAMNqH03j3wMynBK4Y66FYAdND39Jgx73OCCcNJcFAxYAydIQD/AA9x/byOHPOkO8DfQSen8RgDvgPQqVll+DPVjlenpAAYwALT+Ng25OwnDjwTwy1OrRqrprUo5qoYMQQrXKm4gyO9/TCyubFG6zqUWkhiCQZjSoiNrncdYt44LxJkqFqZ01W3BYrq6gwIWb2kHb0wlNod6Oi8TzCQRTM3/EAQO5g9PWBhbqIA0LSQaZAIVepk2O0mT9cL+b8QZpXmuFYMs2EQRffoZmf1xNk+ItVuhTWd1LQw63BF/fEckZFcTguxkySvUbSiqTFuQHr0BEfXHtq6iSKyFh0QRPQ7j3wncQ43WoHVpUHuGkH2ttinkPEFR2sArA6hawjeB+mE4TqyvODdHV+Bshd6YqszFAzD+CCNv4t74g4rxCnTrinVYqW+FwZVuomPhO/SLb4F+CHhald10hhpX1AMsY6/hE99WA3iJGIWoB1aD8v64rCDa/JKbSl+B+TLsFkQ4YSCD07g9RiN8mpM7H2gj52OOWpx1lhkq1JUAcpa1zYAGB/c4ZOGeJuIFNb0DUprctswHqVERAPQ4LU10KuL7HJqVZfhYN6Nb7j07zirVZpAqU2C7GFDj6Dm+2I+H+IadZQQQIF56e56fOMFhmFidUH0P03xJzT09FFBrpgH/RMpVeDTUH+KmSPsCIPvj1S8GAz5dSoO0hWA+dvzODmY4ejgK5JM202b6i4HzGJMzxMUwUoAatpJkL/eP74Xk4u7G48lVA7hPhFKP72vUD3kfhX3iZJ+YGI+IceQsKdIByDYAGAPxkncACbn+UDtgVxXjWl2NV9cDYsFB2kL/k++FLiPjeqwFOitOn/tEkf/AGIA+2JXPI9IoowxrbGni/iiknKra3A2X4afoG2n0FvUYC8Ay1evmUqupCSSNRsxj1MsI67euA3DsozoKa80mQBuD3AkD64YMllc2tUVTLECJJGoiCNmN/rhvbjBPeze5J9LQ25oIx0vASwKtbpEi1jBsf0wGzHDAXK6y6kBkqWIddhfqRt8ge+LzZoshDACsFLGAbapAjfpF56YBcCzb1R+ztEEFqWk3VpusHYkmV9Qf4sFY3KGxHNRnosVuCATMmfQW72n364DcS4H5TgJU0FhOgyOtzsCD6YaVztQLZF8xWgliAsAAs172BHKep7DADjmYVqh88sKhI6EL232HvPX1xHGmpUy0pKrQGrccQlabCACTrAmLkXixGmD88FMrSlJ1Sp+EyPtHTpGPGTyoV2UJBj4j8IEdYEDpzbYIPwUCGFMbSCoEzFpaw9OuKTyLFKlr+BY43lVg6txmsrFfNmO8YzEdXK0ZMswPWChv9BjMU9+X2T9iP0KXngvp1NpHXr9MWqWnanTBWfjeGa+0dB9J9cZjMejI4IE+YyhUtVMkDqzFote3WBbGFEAIaQ9mveJv03m1vfGYzAeqDHZPw+nqIp8z21a1IBE2sG3EFpBP6YtfslOnysNeozoiF3+LqY7XJxmMwjdFIpNnrTQqlW0ldK8na29u2wiMUafD5IpuJ5iNRvGk3FjJGMxmGsn5CVKiHTVphEaxNjGwEAzBt1ERioMmHr0KRYsKrQdRJkLvYQLX3k2xmMwa0Dk0Q8apB841FW0rBItMASSIJEkwBNsEKKplggDEkWBZRaZnYmTOMxmJZHU+JfGri5MlR2emWRi3l1Qmh7hpHL1gCCBt0+eG2v4Wyy0xVq0VWqACwT4QSoMRENvpki/tjeMwJSdpCRitsWOO8FoMrF3KGAF5J03kwogXnpF+nehleIZTLjlps5311DqNvQWA+WNYzCzXylHwXxJcFLyOvFsy3k0tgzU0BjtA/XDflOHUDw+jQzADTbbZnYmxFxdokYzGYEpOMFX2TaUpu/o5nxrw0KLBS4ajT1KCFhkud/44J7THfBHwnxbfLsCriL2Nzfttsfl64zGYXL8YuvKHw/Jq/DCXEMsuXrCqpPmOAC+xMyR3BsDMjBjhPE6lTmAVkDMGjlMzbSDYxHWMbxmJQ+S2Vnp6LHDOLh8y6EEsV5QYtG/SJ+eBnFwKlUySAoEKsixHXvefpjMZifqPi6RsO1bON8UNM5mqiklA8CZkRvfreRJvAwQ4ZRo7hYO0gX9cZjMeglUTku5bD1CkiKWpM4c7ghdB78oH5RiXhHH3YVEemg0HTyloY9d7iLfXGYzHPmxRcbaLYsklKkHzxSkMqdWo7ksABMyNVjJA7bxaMc/fJNVOpSy1UBZG5YOiWJncMIEW+mMxmFUmoaKOK5Fuj4nd/3jKA4MkrsWAvb1ubdyNsHzxbLV0RTTDPEQQw5R8QtaJ6Gd7Y1jMbLBJWjYnemCq2UqUdaoSaPrGpBMiCZJEAdj2xa4d4oq+S9L4jo3JNp6g9/f+oxvGYnj/wBSPyHmuEviDMtn1Ag2M33/AEtjMZjMBx2UTP/Z"/>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2"/>
          <a:stretch>
            <a:fillRect/>
          </a:stretch>
        </p:blipFill>
        <p:spPr>
          <a:xfrm>
            <a:off x="-1617775" y="-18426"/>
            <a:ext cx="9168568" cy="6876426"/>
          </a:xfrm>
          <a:prstGeom prst="rect">
            <a:avLst/>
          </a:prstGeom>
        </p:spPr>
      </p:pic>
      <p:pic>
        <p:nvPicPr>
          <p:cNvPr id="8" name="Imagen 7"/>
          <p:cNvPicPr>
            <a:picLocks noChangeAspect="1"/>
          </p:cNvPicPr>
          <p:nvPr/>
        </p:nvPicPr>
        <p:blipFill>
          <a:blip r:embed="rId3"/>
          <a:stretch>
            <a:fillRect/>
          </a:stretch>
        </p:blipFill>
        <p:spPr>
          <a:xfrm>
            <a:off x="3271309" y="7936829"/>
            <a:ext cx="6396510" cy="4032542"/>
          </a:xfrm>
          <a:prstGeom prst="rect">
            <a:avLst/>
          </a:prstGeom>
        </p:spPr>
      </p:pic>
      <p:pic>
        <p:nvPicPr>
          <p:cNvPr id="9" name="Imagen 8"/>
          <p:cNvPicPr>
            <a:picLocks noChangeAspect="1"/>
          </p:cNvPicPr>
          <p:nvPr/>
        </p:nvPicPr>
        <p:blipFill rotWithShape="1">
          <a:blip r:embed="rId4"/>
          <a:srcRect/>
          <a:stretch/>
        </p:blipFill>
        <p:spPr>
          <a:xfrm>
            <a:off x="6848476" y="4046038"/>
            <a:ext cx="3819525" cy="2811962"/>
          </a:xfrm>
          <a:prstGeom prst="rect">
            <a:avLst/>
          </a:prstGeom>
        </p:spPr>
      </p:pic>
      <p:pic>
        <p:nvPicPr>
          <p:cNvPr id="4" name="Imagen 3"/>
          <p:cNvPicPr>
            <a:picLocks noChangeAspect="1"/>
          </p:cNvPicPr>
          <p:nvPr/>
        </p:nvPicPr>
        <p:blipFill>
          <a:blip r:embed="rId5"/>
          <a:stretch>
            <a:fillRect/>
          </a:stretch>
        </p:blipFill>
        <p:spPr>
          <a:xfrm>
            <a:off x="6848475" y="1"/>
            <a:ext cx="3819525" cy="2544351"/>
          </a:xfrm>
          <a:prstGeom prst="rect">
            <a:avLst/>
          </a:prstGeom>
        </p:spPr>
      </p:pic>
      <p:pic>
        <p:nvPicPr>
          <p:cNvPr id="6" name="Imagen 5"/>
          <p:cNvPicPr>
            <a:picLocks noChangeAspect="1"/>
          </p:cNvPicPr>
          <p:nvPr/>
        </p:nvPicPr>
        <p:blipFill>
          <a:blip r:embed="rId6"/>
          <a:stretch>
            <a:fillRect/>
          </a:stretch>
        </p:blipFill>
        <p:spPr>
          <a:xfrm>
            <a:off x="6858000" y="2489788"/>
            <a:ext cx="3810000" cy="1989146"/>
          </a:xfrm>
          <a:prstGeom prst="rect">
            <a:avLst/>
          </a:prstGeom>
        </p:spPr>
      </p:pic>
      <p:sp>
        <p:nvSpPr>
          <p:cNvPr id="10" name="Rectángulo 9"/>
          <p:cNvSpPr/>
          <p:nvPr/>
        </p:nvSpPr>
        <p:spPr>
          <a:xfrm>
            <a:off x="-8252466" y="5452019"/>
            <a:ext cx="6096000" cy="1200329"/>
          </a:xfrm>
          <a:prstGeom prst="rect">
            <a:avLst/>
          </a:prstGeom>
        </p:spPr>
        <p:txBody>
          <a:bodyPr>
            <a:spAutoFit/>
          </a:bodyPr>
          <a:lstStyle/>
          <a:p>
            <a:r>
              <a:rPr lang="es-ES" dirty="0"/>
              <a:t>Sabemos que hay un área enorme de bosque muerto que está ardiendo este año. Estas son áreas boscosas que fueron taladas con sierras eléctricas, se secaron y ahora les prenden fuego para hacer lugar a los cultivos necesarios para la ganadería.</a:t>
            </a:r>
            <a:endParaRPr lang="ca-ES" dirty="0"/>
          </a:p>
        </p:txBody>
      </p:sp>
      <p:sp>
        <p:nvSpPr>
          <p:cNvPr id="11" name="Rectángulo 10"/>
          <p:cNvSpPr/>
          <p:nvPr/>
        </p:nvSpPr>
        <p:spPr>
          <a:xfrm>
            <a:off x="-8252466" y="2330199"/>
            <a:ext cx="6096000" cy="2308324"/>
          </a:xfrm>
          <a:prstGeom prst="rect">
            <a:avLst/>
          </a:prstGeom>
        </p:spPr>
        <p:txBody>
          <a:bodyPr>
            <a:spAutoFit/>
          </a:bodyPr>
          <a:lstStyle/>
          <a:p>
            <a:r>
              <a:rPr lang="es-ES" dirty="0"/>
              <a:t>Gran parte de las precipitaciones en el Amazonas son generadas por el bosque mismo, mediante el vapor que produce la selva cuando se evapora el agua de las hojas de los árboles en lo alto, lejos del suelo. Cuando se talan los bosques, pasa menos vapor de agua al aire y las sequías se tornan más probables. A medida que la deforestación y el cambio climático produzcan sequías más severas, los incendios en la selva virgen serán más frecuentes y extendidos.</a:t>
            </a:r>
            <a:endParaRPr lang="ca-ES" dirty="0"/>
          </a:p>
        </p:txBody>
      </p:sp>
    </p:spTree>
    <p:extLst>
      <p:ext uri="{BB962C8B-B14F-4D97-AF65-F5344CB8AC3E}">
        <p14:creationId xmlns:p14="http://schemas.microsoft.com/office/powerpoint/2010/main" val="1489099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31"/>
          <p:cNvSpPr/>
          <p:nvPr/>
        </p:nvSpPr>
        <p:spPr>
          <a:xfrm>
            <a:off x="0" y="403428"/>
            <a:ext cx="9158352" cy="1446550"/>
          </a:xfrm>
          <a:prstGeom prst="rect">
            <a:avLst/>
          </a:prstGeom>
        </p:spPr>
        <p:txBody>
          <a:bodyPr wrap="square">
            <a:spAutoFit/>
          </a:bodyPr>
          <a:lstStyle/>
          <a:p>
            <a:pPr algn="ctr"/>
            <a:r>
              <a:rPr lang="ca-ES" sz="8800" b="1" dirty="0" smtClean="0">
                <a:solidFill>
                  <a:schemeClr val="bg1"/>
                </a:solidFill>
                <a:latin typeface="Comic Sans MS" panose="030F0702030302020204" pitchFamily="66" charset="0"/>
              </a:rPr>
              <a:t>Horts </a:t>
            </a:r>
            <a:r>
              <a:rPr lang="ca-ES" sz="8800" b="1" dirty="0">
                <a:solidFill>
                  <a:schemeClr val="bg1"/>
                </a:solidFill>
                <a:latin typeface="Comic Sans MS" panose="030F0702030302020204" pitchFamily="66" charset="0"/>
              </a:rPr>
              <a:t>urbans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r="16236"/>
          <a:stretch/>
        </p:blipFill>
        <p:spPr>
          <a:xfrm>
            <a:off x="6605517" y="4619111"/>
            <a:ext cx="2538484" cy="2269862"/>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t="25413" r="4747"/>
          <a:stretch/>
        </p:blipFill>
        <p:spPr>
          <a:xfrm>
            <a:off x="5111829" y="4585648"/>
            <a:ext cx="2135132" cy="2289233"/>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r="1932"/>
          <a:stretch/>
        </p:blipFill>
        <p:spPr>
          <a:xfrm>
            <a:off x="5129396" y="5721"/>
            <a:ext cx="4002572" cy="2295811"/>
          </a:xfrm>
          <a:prstGeom prst="rect">
            <a:avLst/>
          </a:prstGeom>
        </p:spPr>
      </p:pic>
      <p:pic>
        <p:nvPicPr>
          <p:cNvPr id="11" name="Imagen 10"/>
          <p:cNvPicPr>
            <a:picLocks noChangeAspect="1"/>
          </p:cNvPicPr>
          <p:nvPr/>
        </p:nvPicPr>
        <p:blipFill rotWithShape="1">
          <a:blip r:embed="rId6" cstate="print">
            <a:extLst>
              <a:ext uri="{28A0092B-C50C-407E-A947-70E740481C1C}">
                <a14:useLocalDpi xmlns:a14="http://schemas.microsoft.com/office/drawing/2010/main" val="0"/>
              </a:ext>
            </a:extLst>
          </a:blip>
          <a:srcRect t="22039"/>
          <a:stretch/>
        </p:blipFill>
        <p:spPr>
          <a:xfrm>
            <a:off x="5147924" y="2281616"/>
            <a:ext cx="3997734" cy="2337495"/>
          </a:xfrm>
          <a:prstGeom prst="rect">
            <a:avLst/>
          </a:prstGeom>
        </p:spPr>
      </p:pic>
      <p:sp>
        <p:nvSpPr>
          <p:cNvPr id="2" name="CuadroTexto 1"/>
          <p:cNvSpPr txBox="1"/>
          <p:nvPr/>
        </p:nvSpPr>
        <p:spPr>
          <a:xfrm>
            <a:off x="1" y="6253490"/>
            <a:ext cx="9158352" cy="523220"/>
          </a:xfrm>
          <a:prstGeom prst="rect">
            <a:avLst/>
          </a:prstGeom>
          <a:noFill/>
        </p:spPr>
        <p:txBody>
          <a:bodyPr wrap="square" rtlCol="0">
            <a:spAutoFit/>
          </a:bodyPr>
          <a:lstStyle/>
          <a:p>
            <a:pPr algn="ctr"/>
            <a:r>
              <a:rPr lang="ca-ES" sz="2800" b="1" dirty="0" smtClean="0">
                <a:solidFill>
                  <a:schemeClr val="bg1"/>
                </a:solidFill>
                <a:latin typeface="Comic Sans MS" panose="030F0702030302020204" pitchFamily="66" charset="0"/>
              </a:rPr>
              <a:t>L’Hort de la Font Trobada de Montjuïc</a:t>
            </a:r>
            <a:endParaRPr lang="ca-ES"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154774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665" y="0"/>
            <a:ext cx="5136669" cy="6858000"/>
          </a:xfrm>
          <a:prstGeom prst="rect">
            <a:avLst/>
          </a:prstGeom>
        </p:spPr>
      </p:pic>
    </p:spTree>
    <p:extLst>
      <p:ext uri="{BB962C8B-B14F-4D97-AF65-F5344CB8AC3E}">
        <p14:creationId xmlns:p14="http://schemas.microsoft.com/office/powerpoint/2010/main" val="3069536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cstate="print">
            <a:extLst>
              <a:ext uri="{28A0092B-C50C-407E-A947-70E740481C1C}">
                <a14:useLocalDpi xmlns:a14="http://schemas.microsoft.com/office/drawing/2010/main" val="0"/>
              </a:ext>
            </a:extLst>
          </a:blip>
          <a:srcRect l="5870" t="928" r="26298" b="4851"/>
          <a:stretch/>
        </p:blipFill>
        <p:spPr>
          <a:xfrm>
            <a:off x="6486865" y="1867648"/>
            <a:ext cx="2686135" cy="2822713"/>
          </a:xfrm>
          <a:prstGeom prst="rect">
            <a:avLst/>
          </a:prstGeom>
        </p:spPr>
      </p:pic>
      <p:pic>
        <p:nvPicPr>
          <p:cNvPr id="24" name="Imagen 23"/>
          <p:cNvPicPr>
            <a:picLocks noChangeAspect="1"/>
          </p:cNvPicPr>
          <p:nvPr/>
        </p:nvPicPr>
        <p:blipFill rotWithShape="1">
          <a:blip r:embed="rId3" cstate="print">
            <a:extLst>
              <a:ext uri="{28A0092B-C50C-407E-A947-70E740481C1C}">
                <a14:useLocalDpi xmlns:a14="http://schemas.microsoft.com/office/drawing/2010/main" val="0"/>
              </a:ext>
            </a:extLst>
          </a:blip>
          <a:srcRect l="9902" t="3700" r="22612"/>
          <a:stretch/>
        </p:blipFill>
        <p:spPr>
          <a:xfrm>
            <a:off x="3030132" y="1493674"/>
            <a:ext cx="1733266" cy="330212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6011" y="249612"/>
            <a:ext cx="9144000" cy="6848892"/>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084" y="249612"/>
            <a:ext cx="5136669" cy="685800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9467" y="-7207770"/>
            <a:ext cx="9144000" cy="6848892"/>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3270" y="1993389"/>
            <a:ext cx="1914209" cy="2555673"/>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3" y="1753003"/>
            <a:ext cx="3173108" cy="3173108"/>
          </a:xfrm>
          <a:prstGeom prst="rect">
            <a:avLst/>
          </a:prstGeom>
        </p:spPr>
      </p:pic>
      <p:pic>
        <p:nvPicPr>
          <p:cNvPr id="13" name="Imagen 12"/>
          <p:cNvPicPr>
            <a:picLocks noChangeAspect="1"/>
          </p:cNvPicPr>
          <p:nvPr/>
        </p:nvPicPr>
        <p:blipFill rotWithShape="1">
          <a:blip r:embed="rId9" cstate="print">
            <a:extLst>
              <a:ext uri="{28A0092B-C50C-407E-A947-70E740481C1C}">
                <a14:useLocalDpi xmlns:a14="http://schemas.microsoft.com/office/drawing/2010/main" val="0"/>
              </a:ext>
            </a:extLst>
          </a:blip>
          <a:srcRect l="27063" t="2712" r="829" b="2269"/>
          <a:stretch/>
        </p:blipFill>
        <p:spPr>
          <a:xfrm>
            <a:off x="3134545" y="3674058"/>
            <a:ext cx="3259280" cy="3183941"/>
          </a:xfrm>
          <a:prstGeom prst="rect">
            <a:avLst/>
          </a:prstGeom>
        </p:spPr>
      </p:pic>
      <p:pic>
        <p:nvPicPr>
          <p:cNvPr id="15" name="Imagen 14"/>
          <p:cNvPicPr>
            <a:picLocks noChangeAspect="1"/>
          </p:cNvPicPr>
          <p:nvPr/>
        </p:nvPicPr>
        <p:blipFill rotWithShape="1">
          <a:blip r:embed="rId10" cstate="print">
            <a:extLst>
              <a:ext uri="{28A0092B-C50C-407E-A947-70E740481C1C}">
                <a14:useLocalDpi xmlns:a14="http://schemas.microsoft.com/office/drawing/2010/main" val="0"/>
              </a:ext>
            </a:extLst>
          </a:blip>
          <a:srcRect t="931" b="11381"/>
          <a:stretch/>
        </p:blipFill>
        <p:spPr>
          <a:xfrm>
            <a:off x="6332134" y="3639887"/>
            <a:ext cx="2849755" cy="3216104"/>
          </a:xfrm>
          <a:prstGeom prst="rect">
            <a:avLst/>
          </a:prstGeom>
        </p:spPr>
      </p:pic>
      <p:pic>
        <p:nvPicPr>
          <p:cNvPr id="19" name="Imagen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7132707"/>
            <a:ext cx="6858000" cy="6858000"/>
          </a:xfrm>
          <a:prstGeom prst="rect">
            <a:avLst/>
          </a:prstGeom>
        </p:spPr>
      </p:pic>
      <p:pic>
        <p:nvPicPr>
          <p:cNvPr id="21" name="Imagen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78" y="3674059"/>
            <a:ext cx="3183941" cy="3183941"/>
          </a:xfrm>
          <a:prstGeom prst="rect">
            <a:avLst/>
          </a:prstGeom>
        </p:spPr>
      </p:pic>
      <p:pic>
        <p:nvPicPr>
          <p:cNvPr id="23" name="Imagen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7011" y="-7007778"/>
            <a:ext cx="6858000" cy="6858000"/>
          </a:xfrm>
          <a:prstGeom prst="rect">
            <a:avLst/>
          </a:prstGeom>
        </p:spPr>
      </p:pic>
      <p:pic>
        <p:nvPicPr>
          <p:cNvPr id="25" name="Imagen 24"/>
          <p:cNvPicPr>
            <a:picLocks noChangeAspect="1"/>
          </p:cNvPicPr>
          <p:nvPr/>
        </p:nvPicPr>
        <p:blipFill rotWithShape="1">
          <a:blip r:embed="rId14" cstate="print">
            <a:extLst>
              <a:ext uri="{28A0092B-C50C-407E-A947-70E740481C1C}">
                <a14:useLocalDpi xmlns:a14="http://schemas.microsoft.com/office/drawing/2010/main" val="0"/>
              </a:ext>
            </a:extLst>
          </a:blip>
          <a:srcRect t="17896" b="3236"/>
          <a:stretch/>
        </p:blipFill>
        <p:spPr>
          <a:xfrm>
            <a:off x="3353" y="0"/>
            <a:ext cx="2871255" cy="2775857"/>
          </a:xfrm>
          <a:prstGeom prst="rect">
            <a:avLst/>
          </a:prstGeom>
        </p:spPr>
      </p:pic>
      <p:pic>
        <p:nvPicPr>
          <p:cNvPr id="27" name="Imagen 26"/>
          <p:cNvPicPr>
            <a:picLocks noChangeAspect="1"/>
          </p:cNvPicPr>
          <p:nvPr/>
        </p:nvPicPr>
        <p:blipFill rotWithShape="1">
          <a:blip r:embed="rId15" cstate="print">
            <a:extLst>
              <a:ext uri="{28A0092B-C50C-407E-A947-70E740481C1C}">
                <a14:useLocalDpi xmlns:a14="http://schemas.microsoft.com/office/drawing/2010/main" val="0"/>
              </a:ext>
            </a:extLst>
          </a:blip>
          <a:srcRect l="513"/>
          <a:stretch/>
        </p:blipFill>
        <p:spPr>
          <a:xfrm>
            <a:off x="5469497" y="-24850"/>
            <a:ext cx="3715090" cy="2800707"/>
          </a:xfrm>
          <a:prstGeom prst="rect">
            <a:avLst/>
          </a:prstGeom>
        </p:spPr>
      </p:pic>
      <p:pic>
        <p:nvPicPr>
          <p:cNvPr id="20" name="Imagen 19"/>
          <p:cNvPicPr>
            <a:picLocks noChangeAspect="1"/>
          </p:cNvPicPr>
          <p:nvPr/>
        </p:nvPicPr>
        <p:blipFill rotWithShape="1">
          <a:blip r:embed="rId16" cstate="print">
            <a:extLst>
              <a:ext uri="{28A0092B-C50C-407E-A947-70E740481C1C}">
                <a14:useLocalDpi xmlns:a14="http://schemas.microsoft.com/office/drawing/2010/main" val="0"/>
              </a:ext>
            </a:extLst>
          </a:blip>
          <a:srcRect l="12204" t="16827" r="3847" b="4571"/>
          <a:stretch/>
        </p:blipFill>
        <p:spPr>
          <a:xfrm>
            <a:off x="2815992" y="0"/>
            <a:ext cx="2990850" cy="2800349"/>
          </a:xfrm>
          <a:prstGeom prst="rect">
            <a:avLst/>
          </a:prstGeom>
        </p:spPr>
      </p:pic>
    </p:spTree>
    <p:extLst>
      <p:ext uri="{BB962C8B-B14F-4D97-AF65-F5344CB8AC3E}">
        <p14:creationId xmlns:p14="http://schemas.microsoft.com/office/powerpoint/2010/main" val="3547849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007" y="-2415"/>
            <a:ext cx="4045993" cy="3103424"/>
          </a:xfrm>
          <a:prstGeom prst="rect">
            <a:avLst/>
          </a:prstGeom>
        </p:spPr>
      </p:pic>
      <p:sp>
        <p:nvSpPr>
          <p:cNvPr id="2" name="AutoShape 2" descr="Risultati immagini per wangari maatha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a-ES" sz="1350"/>
          </a:p>
        </p:txBody>
      </p:sp>
      <p:pic>
        <p:nvPicPr>
          <p:cNvPr id="6" name="Imagen 5"/>
          <p:cNvPicPr>
            <a:picLocks noChangeAspect="1"/>
          </p:cNvPicPr>
          <p:nvPr/>
        </p:nvPicPr>
        <p:blipFill>
          <a:blip r:embed="rId3"/>
          <a:stretch>
            <a:fillRect/>
          </a:stretch>
        </p:blipFill>
        <p:spPr>
          <a:xfrm>
            <a:off x="9144000" y="1484242"/>
            <a:ext cx="4008889" cy="3006667"/>
          </a:xfrm>
          <a:prstGeom prst="rect">
            <a:avLst/>
          </a:prstGeom>
        </p:spPr>
      </p:pic>
      <p:pic>
        <p:nvPicPr>
          <p:cNvPr id="9" name="Imagen 8"/>
          <p:cNvPicPr>
            <a:picLocks noChangeAspect="1"/>
          </p:cNvPicPr>
          <p:nvPr/>
        </p:nvPicPr>
        <p:blipFill>
          <a:blip r:embed="rId4"/>
          <a:stretch>
            <a:fillRect/>
          </a:stretch>
        </p:blipFill>
        <p:spPr>
          <a:xfrm>
            <a:off x="0" y="1"/>
            <a:ext cx="5125792" cy="6858000"/>
          </a:xfrm>
          <a:prstGeom prst="rect">
            <a:avLst/>
          </a:prstGeom>
        </p:spPr>
      </p:pic>
      <p:sp>
        <p:nvSpPr>
          <p:cNvPr id="5" name="Rectángulo 4"/>
          <p:cNvSpPr/>
          <p:nvPr/>
        </p:nvSpPr>
        <p:spPr>
          <a:xfrm>
            <a:off x="0" y="0"/>
            <a:ext cx="2866818" cy="400110"/>
          </a:xfrm>
          <a:prstGeom prst="rect">
            <a:avLst/>
          </a:prstGeom>
        </p:spPr>
        <p:txBody>
          <a:bodyPr wrap="square">
            <a:spAutoFit/>
          </a:bodyPr>
          <a:lstStyle/>
          <a:p>
            <a:r>
              <a:rPr lang="ca-ES" sz="2000" b="1" dirty="0" err="1">
                <a:solidFill>
                  <a:schemeClr val="bg1"/>
                </a:solidFill>
                <a:latin typeface="Comic Sans MS" panose="030F0702030302020204" pitchFamily="66" charset="0"/>
              </a:rPr>
              <a:t>Wangari</a:t>
            </a:r>
            <a:r>
              <a:rPr lang="ca-ES" sz="2000" b="1" dirty="0">
                <a:solidFill>
                  <a:schemeClr val="bg1"/>
                </a:solidFill>
                <a:latin typeface="Comic Sans MS" panose="030F0702030302020204" pitchFamily="66" charset="0"/>
              </a:rPr>
              <a:t> Maathai</a:t>
            </a:r>
          </a:p>
        </p:txBody>
      </p:sp>
      <p:pic>
        <p:nvPicPr>
          <p:cNvPr id="4" name="Imagen 3"/>
          <p:cNvPicPr>
            <a:picLocks noChangeAspect="1"/>
          </p:cNvPicPr>
          <p:nvPr/>
        </p:nvPicPr>
        <p:blipFill>
          <a:blip r:embed="rId5"/>
          <a:stretch>
            <a:fillRect/>
          </a:stretch>
        </p:blipFill>
        <p:spPr>
          <a:xfrm>
            <a:off x="5098007" y="4151341"/>
            <a:ext cx="4045993" cy="2707137"/>
          </a:xfrm>
          <a:prstGeom prst="rect">
            <a:avLst/>
          </a:prstGeom>
        </p:spPr>
      </p:pic>
      <p:pic>
        <p:nvPicPr>
          <p:cNvPr id="3" name="Imagen 2"/>
          <p:cNvPicPr>
            <a:picLocks noChangeAspect="1"/>
          </p:cNvPicPr>
          <p:nvPr/>
        </p:nvPicPr>
        <p:blipFill>
          <a:blip r:embed="rId6"/>
          <a:stretch>
            <a:fillRect/>
          </a:stretch>
        </p:blipFill>
        <p:spPr>
          <a:xfrm>
            <a:off x="5125792" y="3002376"/>
            <a:ext cx="4018208" cy="2260242"/>
          </a:xfrm>
          <a:prstGeom prst="rect">
            <a:avLst/>
          </a:prstGeom>
        </p:spPr>
      </p:pic>
      <p:sp>
        <p:nvSpPr>
          <p:cNvPr id="8" name="Título 1"/>
          <p:cNvSpPr txBox="1">
            <a:spLocks/>
          </p:cNvSpPr>
          <p:nvPr/>
        </p:nvSpPr>
        <p:spPr>
          <a:xfrm>
            <a:off x="5079455" y="6463534"/>
            <a:ext cx="4045993" cy="3552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dirty="0" err="1">
                <a:solidFill>
                  <a:schemeClr val="bg1"/>
                </a:solidFill>
                <a:latin typeface="Comic Sans MS" panose="030F0702030302020204" pitchFamily="66" charset="0"/>
              </a:rPr>
              <a:t>The</a:t>
            </a:r>
            <a:r>
              <a:rPr lang="es-ES" sz="2000" b="1" dirty="0">
                <a:solidFill>
                  <a:schemeClr val="bg1"/>
                </a:solidFill>
                <a:latin typeface="Comic Sans MS" panose="030F0702030302020204" pitchFamily="66" charset="0"/>
              </a:rPr>
              <a:t> Green </a:t>
            </a:r>
            <a:r>
              <a:rPr lang="es-ES" sz="2000" b="1" dirty="0" err="1">
                <a:solidFill>
                  <a:schemeClr val="bg1"/>
                </a:solidFill>
                <a:latin typeface="Comic Sans MS" panose="030F0702030302020204" pitchFamily="66" charset="0"/>
              </a:rPr>
              <a:t>Belt</a:t>
            </a:r>
            <a:r>
              <a:rPr lang="es-ES" sz="2000" b="1" dirty="0">
                <a:solidFill>
                  <a:schemeClr val="bg1"/>
                </a:solidFill>
                <a:latin typeface="Comic Sans MS" panose="030F0702030302020204" pitchFamily="66" charset="0"/>
              </a:rPr>
              <a:t> </a:t>
            </a:r>
            <a:r>
              <a:rPr lang="es-ES" sz="2000" b="1" dirty="0" err="1">
                <a:solidFill>
                  <a:schemeClr val="bg1"/>
                </a:solidFill>
                <a:latin typeface="Comic Sans MS" panose="030F0702030302020204" pitchFamily="66" charset="0"/>
              </a:rPr>
              <a:t>Movement</a:t>
            </a:r>
            <a:endParaRPr lang="es-ES" sz="20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9191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ppt_w</p:attrName>
                                        </p:attrNameLst>
                                      </p:cBhvr>
                                      <p:tavLst>
                                        <p:tav tm="0" fmla="#ppt_w*sin(2.5*pi*$)">
                                          <p:val>
                                            <p:fltVal val="0"/>
                                          </p:val>
                                        </p:tav>
                                        <p:tav tm="100000">
                                          <p:val>
                                            <p:fltVal val="1"/>
                                          </p:val>
                                        </p:tav>
                                      </p:tavLst>
                                    </p:anim>
                                    <p:anim calcmode="lin" valueType="num">
                                      <p:cBhvr>
                                        <p:cTn id="9" dur="1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isultati immagini per wangari maatha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a-ES" sz="1350"/>
          </a:p>
        </p:txBody>
      </p:sp>
      <p:sp>
        <p:nvSpPr>
          <p:cNvPr id="9" name="AutoShape 2" descr="Risultati immagini per boyan sla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a-ES" sz="1350"/>
          </a:p>
        </p:txBody>
      </p:sp>
      <p:pic>
        <p:nvPicPr>
          <p:cNvPr id="11" name="Imagen 10"/>
          <p:cNvPicPr>
            <a:picLocks noChangeAspect="1"/>
          </p:cNvPicPr>
          <p:nvPr/>
        </p:nvPicPr>
        <p:blipFill rotWithShape="1">
          <a:blip r:embed="rId2">
            <a:extLst>
              <a:ext uri="{28A0092B-C50C-407E-A947-70E740481C1C}">
                <a14:useLocalDpi xmlns:a14="http://schemas.microsoft.com/office/drawing/2010/main" val="0"/>
              </a:ext>
            </a:extLst>
          </a:blip>
          <a:srcRect l="20567" t="3056" r="25866" b="3333"/>
          <a:stretch/>
        </p:blipFill>
        <p:spPr>
          <a:xfrm>
            <a:off x="1828800" y="-20333"/>
            <a:ext cx="5576551" cy="6883873"/>
          </a:xfrm>
          <a:prstGeom prst="rect">
            <a:avLst/>
          </a:prstGeom>
        </p:spPr>
      </p:pic>
      <p:pic>
        <p:nvPicPr>
          <p:cNvPr id="4" name="Imagen 3"/>
          <p:cNvPicPr>
            <a:picLocks noChangeAspect="1"/>
          </p:cNvPicPr>
          <p:nvPr/>
        </p:nvPicPr>
        <p:blipFill>
          <a:blip r:embed="rId3"/>
          <a:stretch>
            <a:fillRect/>
          </a:stretch>
        </p:blipFill>
        <p:spPr>
          <a:xfrm>
            <a:off x="22285" y="4737435"/>
            <a:ext cx="2428524" cy="1265019"/>
          </a:xfrm>
          <a:prstGeom prst="rect">
            <a:avLst/>
          </a:prstGeom>
        </p:spPr>
      </p:pic>
      <p:sp>
        <p:nvSpPr>
          <p:cNvPr id="5" name="Rectángulo 4"/>
          <p:cNvSpPr/>
          <p:nvPr/>
        </p:nvSpPr>
        <p:spPr>
          <a:xfrm>
            <a:off x="4231689" y="6351767"/>
            <a:ext cx="2866818" cy="461665"/>
          </a:xfrm>
          <a:prstGeom prst="rect">
            <a:avLst/>
          </a:prstGeom>
        </p:spPr>
        <p:txBody>
          <a:bodyPr wrap="square">
            <a:spAutoFit/>
          </a:bodyPr>
          <a:lstStyle/>
          <a:p>
            <a:pPr algn="r"/>
            <a:r>
              <a:rPr lang="ca-ES" sz="2400" b="1" dirty="0" err="1">
                <a:solidFill>
                  <a:schemeClr val="bg1"/>
                </a:solidFill>
                <a:latin typeface="Comic Sans MS" panose="030F0702030302020204" pitchFamily="66" charset="0"/>
              </a:rPr>
              <a:t>Boyan</a:t>
            </a:r>
            <a:r>
              <a:rPr lang="ca-ES" sz="2400" b="1" dirty="0">
                <a:solidFill>
                  <a:schemeClr val="bg1"/>
                </a:solidFill>
                <a:latin typeface="Comic Sans MS" panose="030F0702030302020204" pitchFamily="66" charset="0"/>
              </a:rPr>
              <a:t> </a:t>
            </a:r>
            <a:r>
              <a:rPr lang="ca-ES" sz="2400" b="1" dirty="0" err="1">
                <a:solidFill>
                  <a:schemeClr val="bg1"/>
                </a:solidFill>
                <a:latin typeface="Comic Sans MS" panose="030F0702030302020204" pitchFamily="66" charset="0"/>
              </a:rPr>
              <a:t>Slat</a:t>
            </a:r>
            <a:endParaRPr lang="ca-ES"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782681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isultati immagini per wangari maathai"/>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a-ES" sz="1350"/>
          </a:p>
        </p:txBody>
      </p:sp>
      <p:sp>
        <p:nvSpPr>
          <p:cNvPr id="9" name="AutoShape 2" descr="Risultati immagini per boyan slat"/>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a-ES" sz="1350"/>
          </a:p>
        </p:txBody>
      </p:sp>
      <p:pic>
        <p:nvPicPr>
          <p:cNvPr id="7" name="VeQZ81D8s5o"/>
          <p:cNvPicPr>
            <a:picLocks noRot="1" noChangeAspect="1"/>
          </p:cNvPicPr>
          <p:nvPr>
            <a:videoFile r:link="rId1"/>
          </p:nvPr>
        </p:nvPicPr>
        <p:blipFill>
          <a:blip r:embed="rId3"/>
          <a:stretch>
            <a:fillRect/>
          </a:stretch>
        </p:blipFill>
        <p:spPr>
          <a:xfrm>
            <a:off x="0" y="540913"/>
            <a:ext cx="9144000" cy="5754582"/>
          </a:xfrm>
          <a:prstGeom prst="rect">
            <a:avLst/>
          </a:prstGeom>
        </p:spPr>
      </p:pic>
    </p:spTree>
    <p:extLst>
      <p:ext uri="{BB962C8B-B14F-4D97-AF65-F5344CB8AC3E}">
        <p14:creationId xmlns:p14="http://schemas.microsoft.com/office/powerpoint/2010/main" val="1169311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697" y="1431162"/>
            <a:ext cx="9161697" cy="5426838"/>
          </a:xfrm>
          <a:prstGeom prst="rect">
            <a:avLst/>
          </a:prstGeom>
        </p:spPr>
      </p:pic>
      <p:sp>
        <p:nvSpPr>
          <p:cNvPr id="3" name="Rectángulo 2"/>
          <p:cNvSpPr/>
          <p:nvPr/>
        </p:nvSpPr>
        <p:spPr>
          <a:xfrm>
            <a:off x="0" y="0"/>
            <a:ext cx="9144000" cy="715581"/>
          </a:xfrm>
          <a:prstGeom prst="rect">
            <a:avLst/>
          </a:prstGeom>
        </p:spPr>
        <p:txBody>
          <a:bodyPr wrap="square">
            <a:spAutoFit/>
          </a:bodyPr>
          <a:lstStyle/>
          <a:p>
            <a:pPr algn="ctr"/>
            <a:r>
              <a:rPr lang="ca-ES" sz="4050" b="1" dirty="0" smtClean="0">
                <a:solidFill>
                  <a:srgbClr val="00B050"/>
                </a:solidFill>
                <a:latin typeface="Comic Sans MS" panose="030F0702030302020204" pitchFamily="66" charset="0"/>
              </a:rPr>
              <a:t>La clau és consumir menys de tot!!!</a:t>
            </a:r>
            <a:endParaRPr lang="ca-ES" sz="4050" b="1" dirty="0">
              <a:solidFill>
                <a:srgbClr val="00B050"/>
              </a:solidFill>
              <a:latin typeface="Comic Sans MS" panose="030F0702030302020204" pitchFamily="66" charset="0"/>
            </a:endParaRPr>
          </a:p>
        </p:txBody>
      </p:sp>
      <p:sp>
        <p:nvSpPr>
          <p:cNvPr id="5" name="Marcador de contenido 2"/>
          <p:cNvSpPr>
            <a:spLocks noGrp="1"/>
          </p:cNvSpPr>
          <p:nvPr>
            <p:ph idx="1"/>
          </p:nvPr>
        </p:nvSpPr>
        <p:spPr>
          <a:xfrm>
            <a:off x="0" y="844371"/>
            <a:ext cx="9143999" cy="1468292"/>
          </a:xfrm>
        </p:spPr>
        <p:txBody>
          <a:bodyPr>
            <a:noAutofit/>
          </a:bodyPr>
          <a:lstStyle/>
          <a:p>
            <a:pPr marL="0" indent="0" algn="ctr">
              <a:buNone/>
            </a:pPr>
            <a:r>
              <a:rPr lang="ca-ES" sz="4050" b="1" dirty="0">
                <a:solidFill>
                  <a:srgbClr val="00B050"/>
                </a:solidFill>
                <a:latin typeface="Comic Sans MS" panose="030F0702030302020204" pitchFamily="66" charset="0"/>
              </a:rPr>
              <a:t>Moltíssimes </a:t>
            </a:r>
            <a:r>
              <a:rPr lang="ca-ES" sz="4050" b="1" dirty="0" smtClean="0">
                <a:solidFill>
                  <a:srgbClr val="00B050"/>
                </a:solidFill>
                <a:latin typeface="Comic Sans MS" panose="030F0702030302020204" pitchFamily="66" charset="0"/>
              </a:rPr>
              <a:t>gràcies</a:t>
            </a:r>
            <a:endParaRPr lang="ca-ES" sz="405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4464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603538"/>
            <a:ext cx="9144000" cy="1118447"/>
          </a:xfrm>
        </p:spPr>
        <p:txBody>
          <a:bodyPr>
            <a:noAutofit/>
          </a:bodyPr>
          <a:lstStyle/>
          <a:p>
            <a:pPr marL="0" indent="0" algn="ctr">
              <a:buNone/>
            </a:pPr>
            <a:r>
              <a:rPr lang="ca-ES" sz="4400" b="1" dirty="0">
                <a:solidFill>
                  <a:schemeClr val="accent6">
                    <a:lumMod val="75000"/>
                  </a:schemeClr>
                </a:solidFill>
                <a:latin typeface="Comic Sans MS" panose="030F0702030302020204" pitchFamily="66" charset="0"/>
              </a:rPr>
              <a:t>La clau és consumir molt menys de tot, sobretot de productes superflus</a:t>
            </a:r>
          </a:p>
        </p:txBody>
      </p:sp>
      <p:sp>
        <p:nvSpPr>
          <p:cNvPr id="5" name="CuadroTexto 4"/>
          <p:cNvSpPr txBox="1"/>
          <p:nvPr/>
        </p:nvSpPr>
        <p:spPr>
          <a:xfrm>
            <a:off x="-1523998" y="4134362"/>
            <a:ext cx="12192000" cy="923330"/>
          </a:xfrm>
          <a:prstGeom prst="rect">
            <a:avLst/>
          </a:prstGeom>
          <a:noFill/>
        </p:spPr>
        <p:txBody>
          <a:bodyPr wrap="square" rtlCol="0">
            <a:spAutoFit/>
          </a:bodyPr>
          <a:lstStyle/>
          <a:p>
            <a:pPr algn="ctr"/>
            <a:r>
              <a:rPr lang="ca-ES" sz="5400" b="1" dirty="0">
                <a:solidFill>
                  <a:schemeClr val="accent4"/>
                </a:solidFill>
                <a:latin typeface="Comic Sans MS" panose="030F0702030302020204" pitchFamily="66" charset="0"/>
              </a:rPr>
              <a:t>¡Moltíssimes gràcies!</a:t>
            </a:r>
            <a:endParaRPr lang="ca-ES" sz="7200" b="1" dirty="0">
              <a:solidFill>
                <a:schemeClr val="accent4"/>
              </a:solidFill>
              <a:latin typeface="Comic Sans MS" panose="030F0702030302020204" pitchFamily="66" charset="0"/>
            </a:endParaRPr>
          </a:p>
        </p:txBody>
      </p:sp>
      <p:sp>
        <p:nvSpPr>
          <p:cNvPr id="9" name="Rectángulo 8"/>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10" name="Imagen 9"/>
          <p:cNvPicPr/>
          <p:nvPr/>
        </p:nvPicPr>
        <p:blipFill>
          <a:blip r:embed="rId2"/>
          <a:stretch>
            <a:fillRect/>
          </a:stretch>
        </p:blipFill>
        <p:spPr>
          <a:xfrm>
            <a:off x="192334" y="-23500"/>
            <a:ext cx="1748589" cy="466575"/>
          </a:xfrm>
          <a:prstGeom prst="rect">
            <a:avLst/>
          </a:prstGeom>
        </p:spPr>
      </p:pic>
      <p:pic>
        <p:nvPicPr>
          <p:cNvPr id="11" name="Imagen 10" descr="CooperaSe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12" name="Rectángulo 11"/>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13" name="Rectángulo 12"/>
          <p:cNvSpPr/>
          <p:nvPr/>
        </p:nvSpPr>
        <p:spPr>
          <a:xfrm>
            <a:off x="5174409" y="6550223"/>
            <a:ext cx="2071256" cy="307777"/>
          </a:xfrm>
          <a:prstGeom prst="rect">
            <a:avLst/>
          </a:prstGeom>
        </p:spPr>
        <p:txBody>
          <a:bodyPr wrap="square">
            <a:spAutoFit/>
          </a:bodyPr>
          <a:lstStyle/>
          <a:p>
            <a:r>
              <a:rPr lang="es-ES" sz="1400" dirty="0"/>
              <a:t>somlaclau21@gmail.com</a:t>
            </a:r>
          </a:p>
        </p:txBody>
      </p:sp>
      <p:pic>
        <p:nvPicPr>
          <p:cNvPr id="14" name="Imagen 13"/>
          <p:cNvPicPr>
            <a:picLocks noChangeAspect="1"/>
          </p:cNvPicPr>
          <p:nvPr/>
        </p:nvPicPr>
        <p:blipFill rotWithShape="1">
          <a:blip r:embed="rId4"/>
          <a:srcRect b="30049"/>
          <a:stretch/>
        </p:blipFill>
        <p:spPr>
          <a:xfrm>
            <a:off x="7473285" y="0"/>
            <a:ext cx="1779898" cy="466575"/>
          </a:xfrm>
          <a:prstGeom prst="rect">
            <a:avLst/>
          </a:prstGeom>
        </p:spPr>
      </p:pic>
      <p:sp>
        <p:nvSpPr>
          <p:cNvPr id="15" name="Marcador de contenido 2"/>
          <p:cNvSpPr txBox="1">
            <a:spLocks/>
          </p:cNvSpPr>
          <p:nvPr/>
        </p:nvSpPr>
        <p:spPr>
          <a:xfrm>
            <a:off x="-1014565" y="7398581"/>
            <a:ext cx="11513713" cy="5370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mtClean="0"/>
              <a:t>Desde los años `80 puede decirse que vivimos por encima de lo que el planeta puede proporcionar, y además de una forma desigual. </a:t>
            </a:r>
          </a:p>
          <a:p>
            <a:r>
              <a:rPr lang="es-ES" smtClean="0"/>
              <a:t>El crecimiento económico tal cual ha sido concebido como una especie de gran tumor que crece devorando la tierra, los minerales, los ríos y estableciendo unas profundas desigualdades a nivel económico, de genero, de procedencia.</a:t>
            </a:r>
          </a:p>
          <a:p>
            <a:r>
              <a:rPr lang="es-ES" smtClean="0"/>
              <a:t>Nuestra civilización no es capaz de actuar ante las señales que nos llegan de la naturaleza</a:t>
            </a:r>
          </a:p>
          <a:p>
            <a:r>
              <a:rPr lang="es-ES" smtClean="0"/>
              <a:t>Existe una correlación estrechísima entre el deterioro de las condiciones laborales, el empobrecimiento de mayorías sociales y el deterioro de la naturaleza. </a:t>
            </a:r>
          </a:p>
          <a:p>
            <a:pPr marL="0" indent="0">
              <a:buFont typeface="Arial" panose="020B0604020202020204" pitchFamily="34" charset="0"/>
              <a:buNone/>
            </a:pPr>
            <a:r>
              <a:rPr lang="es-ES" sz="2000" smtClean="0"/>
              <a:t>(Yayo Herrero, Antropóloga) </a:t>
            </a:r>
            <a:endParaRPr lang="es-ES" sz="2000" dirty="0"/>
          </a:p>
        </p:txBody>
      </p:sp>
    </p:spTree>
    <p:extLst>
      <p:ext uri="{BB962C8B-B14F-4D97-AF65-F5344CB8AC3E}">
        <p14:creationId xmlns:p14="http://schemas.microsoft.com/office/powerpoint/2010/main" val="1062333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explotación amazonia"/>
          <p:cNvSpPr>
            <a:spLocks noChangeAspect="1" noChangeArrowheads="1"/>
          </p:cNvSpPr>
          <p:nvPr/>
        </p:nvSpPr>
        <p:spPr bwMode="auto">
          <a:xfrm>
            <a:off x="2966509" y="35470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data:image/jpeg;base64,/9j/4AAQSkZJRgABAQAAAQABAAD/2wCEAAkGBxMTERUSExIWFRUXGCEbGBcYGBodIBkhHh4gHhkhHx0bHiggHx0nHCAZIjEhJSorLi8uHR8zODMtNygtLysBCgoKDg0OGxAQGy0lHyUvLS0vLS8tLS8tLTUtLS0tLS0tLS0tLS0tLS0tLS0tLS0tLS0tLS0tLS0tLS0tLS0tLf/AABEIALcBFAMBIgACEQEDEQH/xAAcAAACAgMBAQAAAAAAAAAAAAAFBgMEAAEHAgj/xABAEAACAQIEBAQEAwcCBAcBAAABAhEDIQAEEjEFIkFRBhNhcTKBkaFCscEUI1Ji0eHwFXIHksLxFiQzQ2OCskT/xAAZAQADAQEBAAAAAAAAAAAAAAABAgMABAX/xAAsEQACAgICAQQBAwMFAAAAAAAAAQIRAyESMUEEEyJRYTKhsRRxwSNCUoGR/9oADAMBAAIRAxEAPwDquNjGYiyp5fYkfQkD7Ri5wk2NgY0MehgBMjG4xmNxgBNY3jMZjGMxvGYzACZjYxrGxjGN4zGY3gBMjGYzGYxqMjG4xQ41xRMtRNZwSAQIG5JNt8DOFeMaFVVL/utRga2EEzEA7k+kYKTYHKKdMYsaxFmM1TQgO6oWsNTAT7TvibAGMxmMxvGCaxmM1CYkT1GMxjGYzGnaASdgJwqN4zQvEQs2a8bxfUqnvtN8GMWxZSSGzG8VspmgwkEMNtXcjfFnAegp2axmNnAOn4npNmTl4NgIqC6kmIEja5Av1jvgpNgbS7DeNY07AbmOl8ZqH1wAm8axvG8YxqMZjYxmMY49wL/ioaYWnmabPFjUUyxHSxib/bDJwvxpl6mYqLTrjSwlAw03/FGoC5J29McO8kqNR2a/03E+mLooIoUM8XJMGZHKAB0uNR+mOikyG1o+lqNUEb7b4Q8x/wAUKVOowag3lgwpDczXiYiI+eOccOrZxKFanTruKRFlkgmLQJIIBFrbgYrZHhtU1U8xKhDML6TEGO4j/ttgKCbA5M+huEcTp5mitekSUbYkEGxgyDi5hW/4dZBqGVKMZ/eNBvcW6E2EyIgbbYZ6jgCTsOwJ+wviclTKRej3jMAc54uytN9DPPdl0kD6Gftghwji1PMJ5lPVpmJIjAoNov4zGYzACZjeNHA+hxRWq+WCGJ20gn3k7AeuNRrCON4jFVdWmRqAmPTEmAEzG8axmMEW/HtJ3yy00TVrcA2kiFZhHrIA+cdcLPC/B1SrR1Gotm1KoAOxM3I3JEfntGOlTjxIBPoBt8+gw6lS0TljTds5rnPOXNLUrqUcvpW/5MV0adTA3k9O+Og8KzavTEVfMI+JoAv2IUAAjaPTCp4ur0n1F1aUMaDI1ACTMXuD67DuYG8N4klPLCvRpAVWQ6p3jUBSYAreN9Iixm84LVoCdPR0p3ABJIAAkk7DCZxfx6KdRkp0tcLZmYCT0tvpifcx3xrJ8a/a8i4emK9VQGNPSRILQJABGqLkD9cA+H8KajmFaqi1Kr3SkoB0gmdTJqEAAQBAG+NGK8glkfgCcW8Z5outQq1NwSNSm3pCz2398ar+NM5oB/aGiTc6QTIPYd/piz4xzdJapWkCVO/ftFtwDMkiT3O+FfMVrs3WdQn/AD1Mf3w0kvBJS7VjhR8b1MxTam9Qg2EqUAb6LPf8QwbyOVK1KYUArUUSzbKgNxqncsDMye845Jk67UyXVNSgXN43sfrjoXhrP5p/L8mny1AAZaNI1R0uokRtcXtguNLQ8X5Z0PguRKrqZdNzpQNKqPSwmYBvOJeOcYXLKrMjMCb6fwgfE3rFrYu0kIF4Hoo/Xr72xBxct5LlDDhSVMAwfbEm7ey1UtCVxDjNWuhNYGkBTYqqsQKnxKQw+LV0iTcHbFTwtwuqKgpMr0w4NTWVBIPIwMm4khZB6qvc4ZRkczqXUE/eGKhlpUfj0i4WdremAPjDiopO1Gj+EDUVdwwJEX0m+mwg2vtbD2l0RcbdsP18+KjMNJdVqRpVtNxfnk2v09MWRmXTmC60BABvIEHVBNrQD6/THNsvxBhPL0AJc9iCSbX5rz0nHQ+H5mnVSgms6nh3idiDBmbaiBG9sBtUNFNsYaLBgCtwdsTpR74hoKFAVbAWGLPmCMSZ0xS8nu2MxXarjMCmNyR8w5yh/wCXp2AJ1WB6Fpi5vYDArKpd1PS0xOx2tfpgvnaq6Um4Egb7EfXFOsNRqGeaQeXvc7fXFItkdUH8tnFVmUrqhVEGbSN97me/fbDJluLtUp0qdE6FpWkRLEiTIk31Tt3xzwMGW0z8xt3xFk6mlqhmG6XIi/8Akz64eKoi9nZPD3i8oIrSaZaFIlmBOy+skgA797Ya+G8aoZkMqtcLLowuoMi/QjcSCRjjC+Iai6XpsVdYk7hiJkxYR/U3GPFXjj1SPhUqABpLKSSea6kTfv0jD+3YiyeBp8SZDVUqaQq04EBLaht+IbyRtaNsPfg1h+x0wLBZEdRHQz9fmN98czzOfpvSKliWBkN8LXtBvcQNySbDEnBfFrUSSvNygJqJIgCNlIAvc7j26p2UTpWdW4nxajQANV9M7AAsTsLKoJIuPrifK52nUANOorgieUg2+WOQ8c8Stmv/AFECslgFB2gmRMjf1n6CNcBY6nFOq9MCCrrIUT9SJ+8R7ssaaF9x2dH8XcYegmlAJZWliTK9ARHqfXCRwWu6Zmi6gqGaIbVELGrYkxGq51R164s+KuO+YRTZQ2jqLAmOu5PNB5SLT8lPN5moVB6iwiBYztA+XXE2qKX5OkcC4mlfOaqVpDM8vqm8bAQJWOk2AnY4c8cc/wCHueVc55lWsiLoZecxckew+s7Y6jxJmqUtNJwGYiCGi0jVBF56WxptJWzQsJY3hZ45maYr5UPUhAWLubAlRyAk2A1ifdRizxrOvoCUKgNQw8KV1PT/ABaOhPYj5TjnhljKPLwWnjcXQWrVIZB/ET9gTivnOKUaLxVqqkqI1GNp+m+Euj4ld6itWpyVayzFwpGx2MmY3EYocUGqrrdzqkkOwLAyFIgC4Qbf0vjoSsjJtEnixzUrsA7OhUshJEFSIYKPp0m2F6myvlwj1SvlWCySAJGk79JPTtOD3E8orUalZFZSo0BY06bxqnqDf3mbThVp01WsrMxN+eY2tFyLzBmMPHRPxY9+DeDLpBL1KVUxKkgBit15Qb2Oxvc+kFuOVWpPUqKW5aYQEA3Ji7MSLgfOD0wK4HTC0Kbtzo7cg1aSqgzKljJb8R9BGDQ43TrBwOUAkNMA+hG4j1/pgMIo+MMu9YCsaXwqEJGpZIkkhd9Oki/zGOf5rLkAsSQt7m/Swie2rHUfEFOKTuanmMpIVS41KQdLta7KYAg2A07RGEXiB1vZFXrBP5nYnfA5UGMbYP8ADWc8qrDoXRkIKgw0GI0zadWmLeuOs+CGfy5enpfQug6hzAuyzbbcAj29Mcgr5M61DKGAZEDsNKmReXESBa82GO28IamM29JNqNFQB79fXrf1nrhpO0GCptDMMeahEf52x514rZ+tpUN0m/8Aytt84xKill1jvAn0xxjilRvOqs1MoT+G5IJYb9zjr1DMh5ImB1I39u+EjxJwtTmqg5hqpGoDO5UrPrAn8/TGcfAre0xXylI1oo2DMISdxNjfsLdB/Rqpn9mArMFOiEgtMaVOkW7sR1wKdNOVXMq8S8R1ELeG3IPUY8+IuKCrw8Fhp0lZ0yZBIANxBPX5euC3oC7f/Yy+HPGwzFUUXRUaCSxYKLbQCZP2w4Y+c6dMiopJJWQbWMT2HXHeeC5kPRRgCF0iJJPT1vv+nTBaXgXHkb0y7WzCKYZgp7E4zFXO1Bq/9JntuPyxmBRSz5mz5MLMyBv3ud/XFXLOQSQbzf1Ax7zjWU32Fv8APfELbtPrH5YdGSouVM40fEYj+2IhXvJ3I7dse0oL5Uzcrt87YgoJYlpjcYJLjoInNzBuDsY/T1xaTLgQRt37D2wPpaWPKLf5PXt+WC+pRTU/zfWNP2xm60JXZHWIKb3NvaD/AExHw9AylWOkqN4MH/LYxo02IG5ttvPX6Y8Io0qxJjqJ2E3kjb++Eeuhk9lw5qmj9ZKxPsfU4n8zkJUgcur6bH7n64oZgpJJNtRAt7EXPvj3WzKwFUSpUCSb+/bcH74cV0nsIJqCjWQWMnr3Pf0xvM11FLSFhpF+hH13n5fXA5G0lQwMAQIPb7EYtVqgJ09e3sBf6gDC+bGUm0RjMaSUgXG5uR8/rjpn/D3gqp5mYY6CkgtYBTu2/wDCCdU9TH4cc94ZSZWFQLrYsFpiPxkgByJiEJ621f7Th68YcUXK5enw6m2pws1m6sfiM+rGWPy7nHJ6qUnUI+TswRirm/BZ4Z44pCq6VaQ/ZyYpubsB/MG3Fpttq2OD1bheUzQFRDpP4KiG3pBGxHYxGOL1swHaPqNo98HMjxCrQVHpvomVKxZoIswPKRfqPnhJem4r4umaOeUpPktHQOJ+HHe1UkuPhzCC59Kij4v9wg7e+EXOVa+W10w0MDCvp2EapUNtIn64e/D3j6lVCLmIpO1gwnQT87r87euCfEKHmlKdWkCzggVUAKCBIBkzBHS4xCGeeGVS6LSxRyrXZyWpm6pIBdoKAuO9o6/hmLW6dsVOIMrATa8yALnrM7D098EvFHC3oViA0IehJlSJEX6dR6YXc9mPhVrwb7bEiw++PUxz51JHA4OLaYapZuoKqinUKk92hVkaSbmLLt7D2xezWZ8sEUqof0ki0jcRp+/f1wsrnCXFMkwIIg+mJcxSID6W/D8O8cynffYb4o68k1Jpuhu4nxvVl1pIWtDEX2gFd+vcT0wu0KTc7EnVpJH2G5t1nFSspkEwYpJc94A/TBBqxOgEidN9yCJ3/LHPO0y0DzUoeappMdKhtbMLkACLgkWHpffeMdC8G8HpZeqfLc1F/Z05ydyXckmCRYQLdscy4yCC5AsWSPdg2L+U4hUTK04dl5dJE2Ky5giLjffvikPlQJ/FtncNWAXHsxTeaSOrVdQBQliFgG5AmN97fbHNK3G61QIr1CUWSFtAtAsO3TtijS4kRVZ5JJVojp6z1xp6dCxk5eDuVAsFHmFdXXTMfKcct4vxtznmqw4Yo1OmqkSpJ0r3BuNv5jiBvFuap0x5tRYAiQNwe563naMAM/XDVaZLEcwfVNz1me/XCtmu9DbmmKUgpmGJlIaY5tIAkjqLEA++KGbpE5VhJElZ+TOSLT0xBmOLFSKckzpOwaSRDEBgRPv3OLPEs0xyYYnUWqqAIiZU9tsSbtItjVyYm5rLMAGDSB26z1Jm+2OueAM3UZAYApMthJMEWBueUFfwiem22OV59tFPpzE2EbdD9ZuL4aPBvjahl6LIUCOTJN4Y2AAE269R+eOiG0RlUZDJ4142tLMBCtUkIPgq6BcnpO/rjMKvHqgrVfNZmlhMExpEmAJJkRF7XmwxrBuIHy+hOzvBm0K8EgiLAQIMREyDY2OKVXLwDq5ZsJBEme5tO+G7gGeARtKhw/LoM9wdRBGna1rz0xLmeG0FD8zAKRypTVihIggtYGD+IdPUY5ll+z0pYELCcN0kU9aEhrqCTAm02n698eqfA3KfFTUH4gzKNPqCxE94xeyXDUcEU/NckX/8uVAJkSYYtAmdoMY1U4GvmgecyKw0iaFWnLEKIAgneTMRbreD7m6A8EWrB/D8qyMF5GE8xDqRAIvY7b/LF9sozAICAFM7i4O8enc++Kue4C1NA61ix1QYmBYNIJv1ANt8Uno1FIJmDEmI1ffb1OH5XuxXiXVBIcNYmNWkDr06djI2xIeDMobnR1O0NcCSCY/oemL9TwvnfKNVQiLM6KhIOmDeIMSQexxfpeGQct51R42kKCY1NLAXJI1bHa0jtifvK6sL9NGroXquRDKoqao1AyBYjYcwBgW3xboZEga41tcrY2HS3cfri/SylIaitPMHmgkcqISNUGRaB3OxE4rZ3iqoo0LrFgbsRBJgzAUsY/CYtv0wZTfSZo4Iy8FZ8jUZiXpwLwAVEQYjeI26495CnTGYptXIFJSSxEMTuQIH80CD0xVPESylvLePZpufQ7TF9rjAzNuRKmkFcrIVlbVB/wBw2w6kugPCluh/8R8TWjlEzCaDVzNPkVAIprFzYbAGYNpMRGEWm2pdbVTrNzIm/wDuBk2F5GJmpM4FJqJGhNILFUgD4vi2vMzt8seqfDaYJmgxJ6a9t/4SJxotR/JnDl3oJcGKOCdRZhvFheepjY+vTBOqlMhU8xQdWoCZ3A67WPXEJoHQFXLUKctAUu2ok2BlmI6iPlvfFGtQejJelpZeUyWBvMG8b7j0wt2xuCSCdXKqUVRUA0KY97feZw7eA+JvH7OxJVYamxO0EBlHpDT6XwicIzQJJrowSJsqlugsW9Ot+uGdeJ5OmwJ/aFLTDBqXNdQTyoPxMCb7745s0eUeLGjUXYW/4icIDOGFtcH01LY/MrGETM8NQsqqBqn4za94BvtMdJtaerD4r4vWXl1uWFRQFc2AJCkzDCwM2++Br8RFNDJEAmTvcED4Y7Abd42wuNzxwViuEckqQLy/A5qTEnTIM/CZ6j27jrgpV4RTIYkEnp6j4iZ/+oHzGIk4mdcqhKwDyX66XsLkgxO5IG283E4iSxphedZBB6QQDP1/KJxV5ZPZl6eKBtTISwMW0iBFyLxOwHtjdbJAQ52ja56zsO364uLniVDKQVB+KCJIA1GD8vb3nHnJ53XAIBBItqggSL7GwEmPSOuKSyPiThCDlxQL4pl22EjWRBAm8kQe3z748nhVdEYhg15C6t4mRceo98Ec5xsUiRosLamlyfoVxXqcehQppvpbVBVVTboIUm5P8Ui3zWMpVoeWCDuyrUolG+GGItpIYAEbgj1nArOVnDEQQRZoB67/ACmcHuH11qMWAYKCCGJG523UT0JJJ+eLn7KrNTUrzO5ChrbGDYAXuDe3N9Msldiv0qa0L65c16ICsVYGF94lp9Dy39cT0sjyqoIJCKB68oiPpPtGH7xBwull8sap3SII2EkKdgeXY3n9MJLcXYtdISbMWWZ7xYfrfE1m5dDv0i8s8tw2vUqnTTJEjnuAASZjoT/nXBji1M/s4piAwqAstgQNIF/nOK1DjTswQMDaOl7bkdot1x7apUJ54g/T2BJt0/pjOd7DDBxv8gfOcMaotMGAQb3U9Fgbz9d5xZy/hcGnJADzAOqd439ZtbBteE1CdIDoR1ZToYf7hzA+oU9MSZvglWCCUAklSGXl7SbR1N72+peZ9JjLBHtoUP8AQ63WvEWF5+84zBbM+H80GgKBH/zUz85PU4zB95/gP9PAC1M4jtJzH2Ux2sd/p+eMTiFJWDmu7EWCyAu+0KJIN46DpiU0c2bMtIgnZqime25xn7DmD8VGj6CV/PDuLfgKlFeSB+N0WIYi4MrNQkg+8SYExPp2wS4dxcICKRrVJ/AWZ162AJMdcRDL5lf/AGEj0qKI+eoY0nEaqto8kkj/AOQfo0fTBqPlA2+miw1d2ARqIMsx5iOUEAQB3ECLWCgd5scOanTfzXpMzgDTMxM2JBAUkDaZE9MC8znCf/56gK3Ok7T3AB98Um4lTF2FUA7me89CsYVpDK/A2ZvijOXYrWZmtqJ3Xqtwy79Yt0GKDcXNHTFNpmdRZtWwBuCLQLgAC2BFLidCw8ysY22Pt+EYnGay55jVYsLw1j3/AAgYZRhVIVuV2yDM1qlZ3OlnXVqbWYRDKgFhT06oLCxn4tupi4rmWDxWPmmnyCnTICAgcgCp+GAIAPaxxeGYygTSKgUXMKIn0Mt6A/TFxOI5cwPO269frNhifHZXloB1M7VULSWuXVG0Egsw5Wsq6t1ECCIt0xLT47XcBatVirQSjqrqSJMc1yv1iBudrdR67NC5qmQNpL6o9QAR2tMYkoZfObtXSoCIhX0W7ToMf98FJeRZMD1s49Vg7jVGq0EAyecjfTJk/wDNe+C/BFFJSpHLIAs94m50kXvt6euJE4bmo+KnqsBNW1tulsBc3XZXKs1MEWMVGFxYzqG+H1VMRXdoYlytMtcMABAjUYMdJJsf63GJaFFWMVXLhQNKnlhQfpEHb+mE7/VXVjJYif4h7DcbYt0fEJLzUDNJvDAExsJFxGM4qtGt3saX4bSpsVvodxzxciLct17bdN98aqcF86rTCHUosVJ0mWIJH8IsnVuoxJwRjnlqBNKGmwKqzASCCCASbi20WkdNjY8NZipSFKrSVlEDk0aoBJ+LuSf1xPml+p7ElbtJE/GuGVqgy5Aio/7ozpILCSbgkf8AbFSt4AzZqTFMKY1c4mQIJAPU9z9MNNTLuXyujLPTWk6yOgUEDpvCzhjzeWFQEbHvH+HHE/VSjFRSGhjXKzmnEPBbqoYhrWA8xIMx6b9b9sU6nBajyTTU6lCmawMxphoCEFuUfTD/AJ7KLRyq0xAVWtvt9zhczR1LCVNJ76SfsRjR9c7ppDywvtNgJ+DvTpqWYFaSsWGu5kknoJ5Qo+WFXI1Fq1kUtpkgAqdpMCfS4j197PopwrB6rMCpHwRv1i18C6fAqautNmBZnBRQeoNuXeQO21vbHWskZqyccdS2AOMpocU4MAkOBIk7k6heb+0DbE/Dq7iylXWRAeBttDWBPv8AbFji/B3r1KtVVIZmNmNgDKG0WkT7EfSKhw3ylp0tWljDh4slhqB2NmjlPX1wkcnCKTOqcFN3EN0Myw1CrRbUbm0gddxaIxBXz1MqCpE85BDXtTne19WmQP4RgjQprRqpUZ6uiw1amAJYGNcG4kgxEXuLYv8AHcyy1BNNailCQGRXjpEsfh6SO3bAvnpC04bYByniFnRqbsGlAAkEk8okz06ACNzv0wI4jTQKCqyWMCSeXfpc7baSJvttg9wzLo4YeWiuQCVUOoO4IIEAW94t3xJVoob+QiVaayaS8vmLJjSwADQTM+sEdtxSejJtqxepUjrC3Ia2km5JMKCZkkDr/gv5bwlTSsBWzSLU30F+ggkA7HpttOCnEKeQZKNaijM0mQG06SpBhhBIYNHKI6z63Mt4ooCodRWlVVdLNCuonfqYExta2+JrJbpFHHVsgaipkirSaLggVNR9bE326DY7RiSqyU1am1ZXdhOikjlgCY1XFgBMm2LrcVpEN5YXWNMhCwExuQBMxeOlpuMUM1RZa3nUvMZjT01E0sGhdjMwwAJ69tsJwkxuaQv/APjEU+QPWYDYxS/60JxmPJ/Y55qZVuoUVFH0DEfOcZh6h9MS5fgXHzNewlGm3xG3vK4kz+SrIR5lZU9Cz7bGLCxjthKFIq6gk7jeesR/gOGPjmXrquuqfMXTY3JC9D7evfHW27X0RjVP7JHz5pqqrVU6TGkT/kdcZlM+wcv5gNo/yDhZyaa5kkHp2/tidOHEkwYYbqyx9CtsM6Ara6GGpnoqa/NQEiOvaP8APbFY1Yl/MRgCL3jrFif8jHipwBQqmrUJ/lpUmvPZiL+8Y3W4Gr6adKjUpzMtUYDXaRZiBa/Qb4V122FN9JFn9tUi9WmbdSB+s4ynnaKNzVFJK2I2F/bt/hxBk/CNWGkKwIgRDFT0ICSDsfkDghlvAo0nzazaxPKtOBYHYnf2Awrywj5G9vJLwUqHEaOog1GC30x17dNojBSnkqRQ1SzwFk6hEx69P19MQ5/hNLLnTR1VHIErUi3WfhAteMespkmrOFYF2PSeRQN7E2v8r/LDRyKStAnjcXso1M1RpgPMhjbqY9QNvniAZupP7tVdSeUrc32kASPmOmGqjwNgQPKUqO9Mf9Sr9fvjK37QiqopiB1DKsj/AJz0tbD2S8lOnk6vliqDIgEkRA+87+mIM1k0uxULVm5LEg+ptsbkQB03xZzalQoaqUB/9tCC0gGxbp1vHXElOtSVnfy0DFeUai0b6wQSRZZgA/lg8rNxoCf6JTdmqEtU6EAhBI33OpumwGLY8O0qYao1PVL6UpazAMxckfD63xKGVmlJpMLWIZTF9twfUk9sW6md1FhUAqJEzt2vJkA+u/tjUwaYRHh9qbPoFBHpgatKu0K8wQwZbaQ0ki0DG6HBp8vy6dFixjUfMXZiJEPMbf1x64Zlswpq1E1ox0h4LHXFgAGJsL/Ke+J8sa4UDU0GSoZVIJ7iFm0bTHviLg32NzSCVTw2JlajSSZ01XExuQpfb5/ngLxzg9ekdYzmboz+HW5Hy5z2uJ/MYN5fieYJF6bNAgmmAWGm4kEGSY2Hpil4vz1eokCmZkQsrY26M0kmO2JRxyUtlHOLWhB4zxDOoyh85WcH4GZz87Em+DHA89mynmaqFRBuHPMJNpUEGZt2vitU8MZrMQHApKpuSRuR6En6TgtlfBCpP/mWIA/gAAPuWm1rQDi0lDpV/wCE4qXkly3GakMCFUwICrYwIB6sYF4m+PFE1VJqJK356h5oMyLggAkiw6W+U9bh+WpOIquYW41D6yByj3wZy9apVy75eiqoisGhiZJ9z02v6Dpg/BdI1SegItdzJIuTeDpkk72P+euDuYKtVpMyz5lEAqsSWJSbnaIb6YDcPyjs0MQIubK8dhync+mDmb1BcuVgsC1OY3g6id7WU/TEfUySSaK+njJyaZ4WqlPkzLF6NRSASQ25sGAFoFgQIPp1G/6rU0CnTrPUVSEprCliJIQHfmvc6r7n0jq5Rq4ZdYpsOUhlGwXlYiRy7iY6H1wr+HabBzXguFgMy/8AtsOovewF+gNxGOaPyfdUdbSiurGLK5fM5fKhqilaiGBVHNpAuEqKvKZ9ekEGTYlRzDJRGcrroAJNVZkoJIOj3EGN9J74W+M+IHzdXyafIqJDsrMy1JuJ0iABfeRdhN8DOGZBKtQUKrgrcRTZmBKgnUQCFBGk9zfYYeUOfylryTjPguMf7BzxJkEqUm4hka5RYBYTveCbmxHYiY+QFTwjUamXeq6uKka2qKZgDYNdYG8NAJA9MPXDMllqFMZekg8u41NEtN5YkX3n22EYTfFfCMxQfXTrVFW8sjtIi4EDdbHa/wCrY2mq/cSa8/sesrxBcu2pz5xcgh1sWQ3iSeawEbe3cdxjjK1Mw5qecCqgUlBMG5s0dwR2B6+smazSqlAVqb69SqDdnGoRW5p+LcgE3mItj3W4RS1GotYyrHQDCqSDEN1ksvpEC2Gjt2B6VAnN+JKurk2/mie+xFu3yxmLed40urnVaZIB0uoB99iCD3BjGYTnJf7SyhjavkjdbwTmWPwH0hQtvZmFvTFrOVK2WWhla6hRzDV+75lI03CuxEMwv1t2uaq8FzNIsFD1dJvobT632k+l+mBPEc9Vb93UymlYuXu3e0ywuBzTii+ZJy4OxOyGReoy+WslqgSJFj0kDYGCZMixw4ZfJlmrKQAadJJFmEtMgT8jbFHhGVXL1xWMBCsshcm8byiGQGM7fbF3N8ZyoXTSLhiZeppjXvA7tBNpiO2LNvqiSS+wXwXjmZVyh51BgKyWHa0SDEXicMArZauzVGptQdPh1ahMjms1jb+uFCtnK1Sy6r9NJYgb9bTF7WxYo18xAUhSojla5Hrp3Hy6DthJ4L2tFI5+OnsP5iqqPy1KdRB0FMyJ9LAn0kYk8vWzGmTpLzI8yQOxG6kev1wNyz1l2Dr1ARNosDqb+mGnOoaRLVGJWDcAsbSSfaDc+mI5YqCX5Kwm5t/goBK6GPOOgrs1ToNyJB97x1wK8RUqzeWq84N9QKn4tgSFmSSfeBjzxfj1F9dOmSCY0lpiDYiyzv32xDkqy+XNVnLGbUwDI6DUOgjp6YbDCpbQMzfDTLqcKp0zpcJrHV2LBWAkLBMEz377YrZ3N1Gga5IsViQCTfp7D8seE4nlyTqoswII52JM+2nvAkd8EMhmMuQIpDUdtCaoIHUmYEx9sdipHC+QKyYZgURGZrkgX6QTudu+CWX4JVYqApWbxN1Hc3gGOlyZFsMJqlVUa1RY2IAm1gZE2k9PljxluHJUECqjUtViivUGqLzEKD7jthZSGijyPDuVQGKjFxO+oQZGm0XsRew62tjxw/KZbW1MU2d0+LWSAQCBcSZF9vb1xapigr6TlqtYASGdwALWimsWm0YJVmaVU01pIRbQQDfoTYgg2i24+UZZKVWPGFvoBcX44VYIYQSFm/WCAAJsNpMWjti7w5EqoxFZiyyQrGBMiDJJtFz7GAZureMLfs8knUTN52Jt7bYK8H21CN5IgsG6RYEd9wdsTjKSimWnCDlSDOYysEQnxSSSwIAWIAB3J3EW7EYAZfxExqrTbL1dBbTIDKyX7gwBBB22j3xZUvqIarNMkkJpgXNgGIAHTvj3mKogBQCQbgKTqn+YCe+8dNsBuT32GMYx0S8Sz+mqiUjTCm7EqJA6gAkNJuZnqLnArM1i0lsw5QAkgAKxUQBpljN+hGw9zi1mMq3mBwKkBYXl0kTAadW0kHsL7nF0UaxVgKdJbEkNBO9yARv7Y0VI0nEq8Ny1OA8AHVobV+Ilh8SCd7fzdcWq2dVAlSkGZHMhYViRAN7GGAghusdTAxSZmJBNQKSYnRMH3kY85taaRrrOdQJlYuAY6k9RgOk9sO2hhovX0SAGQfCdQPvG1pIBU/2xFxjNN+zlpGoAN8PwnUQYiCCFIM73BGF9+PUAoX95CxAMXHfSKgHz3xaoZjzUiPjDdttIMkDa0GPbfE8t6GxpbYF4/wABOYY1TUVCuuZgKIMyQbwWLDaeWesYp0eLfs2VNGi6NpmXZSbtvpG833P0wZzyowVTUilVABKi8sOg/ExNtzA6G+Fz/RqNDMUjWY+TUp6tRAWW2Zf5Ye3p8sPCSmql4/wCcOLuPlfyDKGZzBXVrIVLaaYAiwuFUaevbvj3luG6VHO4rM37sqwjV11EGVaO94wxcN4VTC1DrdUeVQmZJIIuewNtr2OAGRyFbz/ICktMidgaZuxP8Mar+oxZTUroi8fGuR1PgmSK5dTcssapZmDGBN2vGqe2598T5zTUGkrBZSLE9BcW6dZ6fIxU8D52tX89KiKpp6RoMmY1S3e8bSdt8VzxMUswEqCJPJc2Y9/Q3379bY41yi/kdMkpL4itxqhUo1EqsozNFHB8sgGbGNUSCQDIbb0wU4JWoZlKwpqFcS1NTIW8CDJiDCg9ASMM2YyFNiXuuv6TMkEemOf8Q4YmRdqq1GgsUKtedRkiAPQe8Y6KjKNIipNStgo5asrMFzLZddRinqZY72Bj4pHuDjMOeT4yiLYvzQxDNzKYAIYzzEEbwLRN5xmLcp/RFxg2PVWsw61ZgWI1DtOuD/8AqMVqfmV+XSKy/wC0Ajfe5+4GLeVy1WdTq5U/DSVTAtck999rYF+I8tmqgCZXRQvzO4Oo+i8hA/P9fNirZ6LetArivhmg5IanVotBk02sOW/KRF/adsDang8CPKqpUKn4agKNHUR8J9yJvg/wDhudo+YMxV85GFmGov03kT36nBipzWchj0kSQP8A7THuO2Le/OLpbJ+1CS3oRqWQei4Z8vAUhgANQEfzBiPyE49U+J0eaEBDrFnRdMnbcbCTNvth1zHDl0yraZn4WKifWCAYEXn9MCuJ0wQA9WktR4gVGRSelihk32v85xZeov8AUiT9P/xYpfsM5ktThKTPFJVqBioLKYY6jqn1M3+eGPP1nNVqQ/ClUR0J0iDPQRqPzGLHCeBN56k/CGlhrLTEn8QlTtsT74E8Xz5/b6lIgc2XqH2gVf8Apj7YGR82qNjXFOzmAH74A77fQ4ZuBsgUBkLfvCu8RJBabi0fnhbzzAVp+v1P9sF+HZoKZJtKttvBEj5jHRJE4vQzHMUETUqU7GBykwSN+YzB09D+mJMvxmoXOnTpIAAVkXSOpA/ExHLcW7dcWaZooGCorFSGuNfoLEmTzT/TFhs6qgK6+VTcxyoiesSADOxucavLEvwgQ+VrOzaaNR2kBi6sCoj2g2tJ37XwX4LwqoASX0W+IvtG/KOW1hLY3V4xKiKq053iSxtJ+gAE+n1ir50toZASRJMqy3ERpBvG9+wFpthdSQXcQjVy5E/vOZtyx3Fz8Cgg3tMzhe4nxCGApmQplnEgOR/CJJAWRaTNziLN8YamHKgsf5QYEiLWmevYb74CtTqeWgWhUmJJ0NfuAB2/ScGMF2ZyfR68UV2alSYmYJj6/wBcE8nxg5dqWpQyOpHxReZNtpDEX7MMC+L5Os6ALQqkgz/6b7X9MW6GRarQVXp1EMSrFGsfwna6kWt6YaqoCd2WqviAliKdNUPUhfW/zjrievxmpJXW7GAAokAewGPPC/CbueYiYXU0tY9VCgiY7n0ww0MhTpFitIHQt5CmNza5E7DebDfAaC5JdAFsxW0HWlQdjpKm+99+2B2ar1UXVqdQRC3JJ/Own74buN1eRQGO1/oNz8gPbCpx1mqU0k6CrETdtUxZVHt17Y0U2nRnJJqz0qu66w9ON99z233+WKy5amQalSqYazBAF09gCQd739MeuHMkQFd9MKSyi14ki17qYBMRBGMqZerVUaAlIGW1aV3mAom8jv8AzYR2ymkQZhMprXywzRujnVqBnr9dhhmy2bB8pgmnVUPKLbpf/wDUx2I9MLvD+DU9JNRzUJYA6piCQLAnvN/UWw4Usrlsu9NQQKesvM2B0kMCPXaO+I5FtLyPGWrBnC40sBUHmKzCLSgFlAi/wd/XFrgi0a+YNPNorQpGWpN8LNzGoSYkySpAnucWeLJSqsKl9YNnCwfSCOkAfLAim416XBIHwuJI1dDbYyAZ/LBnicXyFhkUlVh/iuTD8iEUnWBygMtviVlIAddWqJuIBtgr4WyuVy9MltPmuuhoWpCgSQFktC9YtfrAEVhV10/MKArGosLTuTAO8nYzf0x44f8AvTFGW7gjae4Y2xyrIzoeONF/LZWnTrPUp3FRY3sSpkAMLTBa02kjCR43ywu4ad7+vX/OmGrPUatEw6Aeo/qMC+JUFrJFgOl/y6/UHFIzV2xXDWir4Vz9c5fU4lAdIq25vobxsTteO+N8bpLUpcySRtB/huD0hh/XviomVqKHpq+mixMKljTkydBuIm8WJvi9lHZqWhyrgW1C2oHuv4GjcfQnpRS4u4sm48v1IUhSridFVFX8OpwsjoRNyD37zjMEs1mGoVHpoHgMfhgi/vjMdaaZyuMrHDI+LGhqdTT5kzrUcpvcQux/vvi1mfFdKIMAgwWBbqN4J+18JYzpIjStojm7bW7iBiSrxaqFvUi4+nXpiD9Jvsus/wCBy/8AEr1BpptykX3LMBazdIv9tusNTi6JpkEbCY3A974Rq/FRqEyxNgLmfS282tiXN8Mzar5py9QKBIsDpBvsCSLRvgL0avsP9RrSG1vE9NdI8p6hvMPo62NwRbCrUy9GpUZ3DFnJN2kewAAIjYYV34xUJKgFSs2axsL23nDTwGg1XQaiMhVQRV0MA0XAJYBdQMQZkiZ2GL+zjhurI+7OXmhq8LZxjrYsdKpABneI69lB+uErirs/Ea9QNZKbJ9aZWO3U/fDOG0oSrQSl5gHVu0iBIk/FN5M9MJFDiM0qzWnWZPfm3HyY9MRSuTZbwkLfEPj+v5z/AFxLlKxJj0P2xUzTlntvP64koOA8zsYn7f5746q0c6exu8LcXZsx5aqgIVpaBsIJPbbrhqocSZJlwDJm8ge1rD5Y5kGajW1rZtMdRM8pA+XXGqmbqhSdGnmH4SN5M/b74V3ys2uNM6zl8+7MAHF+1vn3xVr8ZcVDTOs9OVpBP8MjrHvhR4M9QUmNQPTqVBpQtYW3IJ6XHzFjg5V4oFKU7ku0MbHZYJM73K39MTlladFYYU1ZapcaADaVeVmVAabddO++Isnxg1ag8pwSd9QMETsALCD0N8UjlmYzUdi6mVYQsegMbYjemCQSAHFtQ5SR0lViffCSyKS0ysMXF9Da9RnRmABC+hsVPS+x/T1ws8RzOsglrAi0sLAj/m3v1v7YPeGEZqdWmz6tTG95EiI2HY3xYpcHRRyKupYUlgTOxMqTH0AxWNOC+yErjN60AqOeGtFRioCks0FrztvuRB7Yt166KCvOwKjmdSABsYmw+Vvpi1Uyqq4Zqfln+NDb7SB9MeOI8KFUGKqvqtMATsL6Ym+JSx5L7KxyYq6Erj9Vl8vy6j6WkiWBBj1HS+354sZHi3noKYUiou4gMu4uARHTY7dMWeNeE8zqUqqlQCNzAn0In7YFUvD9amSdSpbYlxqg7fDikG4rYMihPaGReHtVQs7mF5QFMQTdidO5NokbknviatkS4CTAXbUCbmLmO0DA7J5ZqTljUA5fwsfiJhRDWI3JMdNsE6fEYM1E1jY6SR9RMz9etsZSTZNxa7PeT8Nmsx5iVUDmI5Lz1nf0At13wO8X5J6QFTVr0iD1EA7zEe/a2H7hHEcu9FFpn4d1MXkzJje+J83QBD8pIMW0nrIPsZwk5qrDCLs5XkeNVAA7gVKJIDaQAUmBsLR2298O9Xw/RgMzlgRvYEdz12E48JwSlQrGomWQkqZBMqs9CNQQsQTIv98S8Wzq6ZZtLGyKg726na/z/KE/UtaRePp090XPEXFqdLKaUKjUulbjqIt6Aflg34Kyyfsa1Ft5hLmPSw36ADr6459nspFFKoUhHJASxKEXIEWKm5A9+owOrVatFSoDrSuPLBqKG6glTb6D67Dn9px89lW1NUvA68V48j1zBlBy99Qk3MzY/liq/DKVW9OoaTHpcqfluPlb0wp5Di9IkCpqQ/hNyB94B9IAwZzGZdbo6sN4kybd1+mOmGaKSjJaOeWGSdxZ7qZGpSnXt0qLdT3kjb5gYiWkRzKoPqCP0InA/McWJcOIDRBjqY3v1+8RibIZZag0ioaVQ/C67P15l2PvZjGGfp1LcGGOdxVTR4zFOk7Fnp8x3/eMs+sAdsbwL4twzN+ZBUPb4lBg/wBPbGYHtZUH3cTAmT4bnWBC0wg7kiD9MTngObafMZPfWIH0Bb7YLf6gp+LUfc3/AEj2xDmeNL8K2jpG+PQ/ucW2+y1wHh4pcjuKk3sswR8LAsdwfT7HDg3GqxAvTWAAC1zYR9YxzrMcVVgOUsfS0H36Yq5jiFZ4I5RNhJnb7H++BJIKseamepqzM9XVU6lBf6gTihnPElOPX+cgf3wkh6rUi2sqFtpmTHW/3xe4d4fpsGqPXDgX0hwhPXmBUkDe4w7lSJqKLHFfEFSqAKJvBBUSbn1O/Q2wJp5WoF8suiO2nlZgLDbVGze8HBfhlfLBS60QoUMytLGbQBvJINz9bYHVs6tVjrQgbjSNvkenqTOJpWWbp6JKHBMwUZhSJGqQyFX1QZAMNqH03j3wMynBK4Y66FYAdND39Jgx73OCCcNJcFAxYAydIQD/AA9x/byOHPOkO8DfQSen8RgDvgPQqVll+DPVjlenpAAYwALT+Ng25OwnDjwTwy1OrRqrprUo5qoYMQQrXKm4gyO9/TCyubFG6zqUWkhiCQZjSoiNrncdYt44LxJkqFqZ01W3BYrq6gwIWb2kHb0wlNod6Oi8TzCQRTM3/EAQO5g9PWBhbqIA0LSQaZAIVepk2O0mT9cL+b8QZpXmuFYMs2EQRffoZmf1xNk+ItVuhTWd1LQw63BF/fEckZFcTguxkySvUbSiqTFuQHr0BEfXHtq6iSKyFh0QRPQ7j3wncQ43WoHVpUHuGkH2ttinkPEFR2sArA6hawjeB+mE4TqyvODdHV+Bshd6YqszFAzD+CCNv4t74g4rxCnTrinVYqW+FwZVuomPhO/SLb4F+CHhald10hhpX1AMsY6/hE99WA3iJGIWoB1aD8v64rCDa/JKbSl+B+TLsFkQ4YSCD07g9RiN8mpM7H2gj52OOWpx1lhkq1JUAcpa1zYAGB/c4ZOGeJuIFNb0DUprctswHqVERAPQ4LU10KuL7HJqVZfhYN6Nb7j07zirVZpAqU2C7GFDj6Dm+2I+H+IadZQQQIF56e56fOMFhmFidUH0P03xJzT09FFBrpgH/RMpVeDTUH+KmSPsCIPvj1S8GAz5dSoO0hWA+dvzODmY4ejgK5JM202b6i4HzGJMzxMUwUoAatpJkL/eP74Xk4u7G48lVA7hPhFKP72vUD3kfhX3iZJ+YGI+IceQsKdIByDYAGAPxkncACbn+UDtgVxXjWl2NV9cDYsFB2kL/k++FLiPjeqwFOitOn/tEkf/AGIA+2JXPI9IoowxrbGni/iiknKra3A2X4afoG2n0FvUYC8Ay1evmUqupCSSNRsxj1MsI67euA3DsozoKa80mQBuD3AkD64YMllc2tUVTLECJJGoiCNmN/rhvbjBPeze5J9LQ25oIx0vASwKtbpEi1jBsf0wGzHDAXK6y6kBkqWIddhfqRt8ge+LzZoshDACsFLGAbapAjfpF56YBcCzb1R+ztEEFqWk3VpusHYkmV9Qf4sFY3KGxHNRnosVuCATMmfQW72n364DcS4H5TgJU0FhOgyOtzsCD6YaVztQLZF8xWgliAsAAs172BHKep7DADjmYVqh88sKhI6EL232HvPX1xHGmpUy0pKrQGrccQlabCACTrAmLkXixGmD88FMrSlJ1Sp+EyPtHTpGPGTyoV2UJBj4j8IEdYEDpzbYIPwUCGFMbSCoEzFpaw9OuKTyLFKlr+BY43lVg6txmsrFfNmO8YzEdXK0ZMswPWChv9BjMU9+X2T9iP0KXngvp1NpHXr9MWqWnanTBWfjeGa+0dB9J9cZjMejI4IE+YyhUtVMkDqzFote3WBbGFEAIaQ9mveJv03m1vfGYzAeqDHZPw+nqIp8z21a1IBE2sG3EFpBP6YtfslOnysNeozoiF3+LqY7XJxmMwjdFIpNnrTQqlW0ldK8na29u2wiMUafD5IpuJ5iNRvGk3FjJGMxmGsn5CVKiHTVphEaxNjGwEAzBt1ERioMmHr0KRYsKrQdRJkLvYQLX3k2xmMwa0Dk0Q8apB841FW0rBItMASSIJEkwBNsEKKplggDEkWBZRaZnYmTOMxmJZHU+JfGri5MlR2emWRi3l1Qmh7hpHL1gCCBt0+eG2v4Wyy0xVq0VWqACwT4QSoMRENvpki/tjeMwJSdpCRitsWOO8FoMrF3KGAF5J03kwogXnpF+nehleIZTLjlps5311DqNvQWA+WNYzCzXylHwXxJcFLyOvFsy3k0tgzU0BjtA/XDflOHUDw+jQzADTbbZnYmxFxdokYzGYEpOMFX2TaUpu/o5nxrw0KLBS4ajT1KCFhkud/44J7THfBHwnxbfLsCriL2Nzfttsfl64zGYXL8YuvKHw/Jq/DCXEMsuXrCqpPmOAC+xMyR3BsDMjBjhPE6lTmAVkDMGjlMzbSDYxHWMbxmJQ+S2Vnp6LHDOLh8y6EEsV5QYtG/SJ+eBnFwKlUySAoEKsixHXvefpjMZifqPi6RsO1bON8UNM5mqiklA8CZkRvfreRJvAwQ4ZRo7hYO0gX9cZjMeglUTku5bD1CkiKWpM4c7ghdB78oH5RiXhHH3YVEemg0HTyloY9d7iLfXGYzHPmxRcbaLYsklKkHzxSkMqdWo7ksABMyNVjJA7bxaMc/fJNVOpSy1UBZG5YOiWJncMIEW+mMxmFUmoaKOK5Fuj4nd/3jKA4MkrsWAvb1ubdyNsHzxbLV0RTTDPEQQw5R8QtaJ6Gd7Y1jMbLBJWjYnemCq2UqUdaoSaPrGpBMiCZJEAdj2xa4d4oq+S9L4jo3JNp6g9/f+oxvGYnj/wBSPyHmuEviDMtn1Ag2M33/AEtjMZjMBx2UTP/Z"/>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9440" y="2621280"/>
            <a:ext cx="2865120" cy="1615440"/>
          </a:xfrm>
          <a:prstGeom prst="rect">
            <a:avLst/>
          </a:prstGeom>
        </p:spPr>
      </p:pic>
      <p:pic>
        <p:nvPicPr>
          <p:cNvPr id="12" name="Imagen 11"/>
          <p:cNvPicPr>
            <a:picLocks noChangeAspect="1"/>
          </p:cNvPicPr>
          <p:nvPr/>
        </p:nvPicPr>
        <p:blipFill>
          <a:blip r:embed="rId3"/>
          <a:stretch>
            <a:fillRect/>
          </a:stretch>
        </p:blipFill>
        <p:spPr>
          <a:xfrm>
            <a:off x="-571500" y="-743"/>
            <a:ext cx="10286999" cy="6858000"/>
          </a:xfrm>
          <a:prstGeom prst="rect">
            <a:avLst/>
          </a:prstGeom>
        </p:spPr>
      </p:pic>
      <p:sp>
        <p:nvSpPr>
          <p:cNvPr id="9" name="Rectángulo 8"/>
          <p:cNvSpPr/>
          <p:nvPr/>
        </p:nvSpPr>
        <p:spPr>
          <a:xfrm>
            <a:off x="-1697634" y="260634"/>
            <a:ext cx="5513531" cy="369332"/>
          </a:xfrm>
          <a:prstGeom prst="rect">
            <a:avLst/>
          </a:prstGeom>
        </p:spPr>
        <p:txBody>
          <a:bodyPr wrap="square">
            <a:spAutoFit/>
          </a:bodyPr>
          <a:lstStyle/>
          <a:p>
            <a:pPr marR="72390" algn="ctr"/>
            <a:r>
              <a:rPr lang="ca-ES" b="1" dirty="0">
                <a:solidFill>
                  <a:schemeClr val="bg1"/>
                </a:solidFill>
                <a:latin typeface="Comic Sans MS" panose="030F0702030302020204" pitchFamily="66" charset="0"/>
                <a:ea typeface="Times New Roman" panose="02020603050405020304" pitchFamily="18" charset="0"/>
                <a:cs typeface="Arial" panose="020B0604020202020204" pitchFamily="34" charset="0"/>
              </a:rPr>
              <a:t>Brasil, 27 d’agost 2019</a:t>
            </a:r>
            <a:endParaRPr lang="es-ES" dirty="0">
              <a:solidFill>
                <a:schemeClr val="bg1"/>
              </a:solidFill>
              <a:latin typeface="Comic Sans MS" panose="030F0702030302020204" pitchFamily="66" charset="0"/>
              <a:ea typeface="Times New Roman" panose="02020603050405020304" pitchFamily="18" charset="0"/>
              <a:cs typeface="Arial Narrow" panose="020B0606020202030204" pitchFamily="34" charset="0"/>
            </a:endParaRPr>
          </a:p>
        </p:txBody>
      </p:sp>
      <p:pic>
        <p:nvPicPr>
          <p:cNvPr id="4" name="Imagen 3"/>
          <p:cNvPicPr>
            <a:picLocks noChangeAspect="1"/>
          </p:cNvPicPr>
          <p:nvPr/>
        </p:nvPicPr>
        <p:blipFill>
          <a:blip r:embed="rId4"/>
          <a:stretch>
            <a:fillRect/>
          </a:stretch>
        </p:blipFill>
        <p:spPr>
          <a:xfrm>
            <a:off x="14191319" y="492405"/>
            <a:ext cx="7143750" cy="4010025"/>
          </a:xfrm>
          <a:prstGeom prst="rect">
            <a:avLst/>
          </a:prstGeom>
        </p:spPr>
      </p:pic>
      <p:sp>
        <p:nvSpPr>
          <p:cNvPr id="5" name="Rectángulo 4"/>
          <p:cNvSpPr/>
          <p:nvPr/>
        </p:nvSpPr>
        <p:spPr>
          <a:xfrm>
            <a:off x="8820150" y="7073877"/>
            <a:ext cx="6096000" cy="646331"/>
          </a:xfrm>
          <a:prstGeom prst="rect">
            <a:avLst/>
          </a:prstGeom>
        </p:spPr>
        <p:txBody>
          <a:bodyPr>
            <a:spAutoFit/>
          </a:bodyPr>
          <a:lstStyle/>
          <a:p>
            <a:r>
              <a:rPr lang="es-ES" dirty="0"/>
              <a:t>Human </a:t>
            </a:r>
            <a:r>
              <a:rPr lang="es-ES" dirty="0" err="1"/>
              <a:t>Rights</a:t>
            </a:r>
            <a:r>
              <a:rPr lang="es-ES" dirty="0"/>
              <a:t> </a:t>
            </a:r>
            <a:r>
              <a:rPr lang="es-ES" dirty="0" err="1"/>
              <a:t>Watch</a:t>
            </a:r>
            <a:r>
              <a:rPr lang="es-ES" dirty="0"/>
              <a:t> denunció que grupos criminales destruyen el Amazonas con total impunidad</a:t>
            </a:r>
            <a:endParaRPr lang="ca-ES" dirty="0"/>
          </a:p>
        </p:txBody>
      </p:sp>
      <p:pic>
        <p:nvPicPr>
          <p:cNvPr id="6" name="Imagen 5"/>
          <p:cNvPicPr>
            <a:picLocks noChangeAspect="1"/>
          </p:cNvPicPr>
          <p:nvPr/>
        </p:nvPicPr>
        <p:blipFill>
          <a:blip r:embed="rId5"/>
          <a:stretch>
            <a:fillRect/>
          </a:stretch>
        </p:blipFill>
        <p:spPr>
          <a:xfrm>
            <a:off x="-10475012" y="5177834"/>
            <a:ext cx="7143750" cy="4514850"/>
          </a:xfrm>
          <a:prstGeom prst="rect">
            <a:avLst/>
          </a:prstGeom>
        </p:spPr>
      </p:pic>
      <p:sp>
        <p:nvSpPr>
          <p:cNvPr id="7" name="Rectángulo 6"/>
          <p:cNvSpPr/>
          <p:nvPr/>
        </p:nvSpPr>
        <p:spPr>
          <a:xfrm>
            <a:off x="-4844365" y="10111222"/>
            <a:ext cx="6096000" cy="923330"/>
          </a:xfrm>
          <a:prstGeom prst="rect">
            <a:avLst/>
          </a:prstGeom>
        </p:spPr>
        <p:txBody>
          <a:bodyPr>
            <a:spAutoFit/>
          </a:bodyPr>
          <a:lstStyle/>
          <a:p>
            <a:r>
              <a:rPr lang="es-ES" dirty="0"/>
              <a:t>Desde que </a:t>
            </a:r>
            <a:r>
              <a:rPr lang="es-ES" dirty="0" err="1"/>
              <a:t>Bolsonaro</a:t>
            </a:r>
            <a:r>
              <a:rPr lang="es-ES" dirty="0"/>
              <a:t> asumió el cargo en enero los árboles del Amazonas han estado desapareciendo al ritmo de tres canchas de fútbol por minuto (AFP)</a:t>
            </a:r>
            <a:endParaRPr lang="ca-ES" dirty="0"/>
          </a:p>
        </p:txBody>
      </p:sp>
      <p:sp>
        <p:nvSpPr>
          <p:cNvPr id="10" name="Rectángulo 9"/>
          <p:cNvSpPr/>
          <p:nvPr/>
        </p:nvSpPr>
        <p:spPr>
          <a:xfrm>
            <a:off x="-4844365" y="11270656"/>
            <a:ext cx="6096000" cy="1200329"/>
          </a:xfrm>
          <a:prstGeom prst="rect">
            <a:avLst/>
          </a:prstGeom>
        </p:spPr>
        <p:txBody>
          <a:bodyPr>
            <a:spAutoFit/>
          </a:bodyPr>
          <a:lstStyle/>
          <a:p>
            <a:r>
              <a:rPr lang="es-ES" dirty="0"/>
              <a:t>La Amazonía brasileña registró en agosto pasado 30.901 focos de incendios, cifra que prácticamente triplica la del mismo mes del año pasado y es la peor de la última década, según el estatal Instituto Nacional de Pesquisas Espaciales.</a:t>
            </a:r>
            <a:endParaRPr lang="ca-ES" dirty="0"/>
          </a:p>
        </p:txBody>
      </p:sp>
      <p:sp>
        <p:nvSpPr>
          <p:cNvPr id="14" name="Rectángulo 13"/>
          <p:cNvSpPr/>
          <p:nvPr/>
        </p:nvSpPr>
        <p:spPr>
          <a:xfrm>
            <a:off x="-6091025" y="2497418"/>
            <a:ext cx="6096000" cy="1477328"/>
          </a:xfrm>
          <a:prstGeom prst="rect">
            <a:avLst/>
          </a:prstGeom>
        </p:spPr>
        <p:txBody>
          <a:bodyPr>
            <a:spAutoFit/>
          </a:bodyPr>
          <a:lstStyle/>
          <a:p>
            <a:r>
              <a:rPr lang="es-ES" dirty="0"/>
              <a:t>En el acumulado entre enero y agosto de este año se registraron en total 46.825 focos de incendio, un 11 % más respecto al mismo período del año anterior, debido a la sequía, las altas temperaturas y en gran parte por la deforestación causada por el hombre.</a:t>
            </a:r>
            <a:endParaRPr lang="ca-ES" dirty="0"/>
          </a:p>
        </p:txBody>
      </p:sp>
      <p:pic>
        <p:nvPicPr>
          <p:cNvPr id="15" name="Imagen 14"/>
          <p:cNvPicPr>
            <a:picLocks noChangeAspect="1"/>
          </p:cNvPicPr>
          <p:nvPr/>
        </p:nvPicPr>
        <p:blipFill>
          <a:blip r:embed="rId6"/>
          <a:stretch>
            <a:fillRect/>
          </a:stretch>
        </p:blipFill>
        <p:spPr>
          <a:xfrm>
            <a:off x="-10188575" y="-3539634"/>
            <a:ext cx="9124950" cy="4276725"/>
          </a:xfrm>
          <a:prstGeom prst="rect">
            <a:avLst/>
          </a:prstGeom>
        </p:spPr>
      </p:pic>
      <p:sp>
        <p:nvSpPr>
          <p:cNvPr id="16" name="Rectángulo 15"/>
          <p:cNvSpPr/>
          <p:nvPr/>
        </p:nvSpPr>
        <p:spPr>
          <a:xfrm>
            <a:off x="9833609" y="8731137"/>
            <a:ext cx="6096000" cy="923330"/>
          </a:xfrm>
          <a:prstGeom prst="rect">
            <a:avLst/>
          </a:prstGeom>
        </p:spPr>
        <p:txBody>
          <a:bodyPr>
            <a:spAutoFit/>
          </a:bodyPr>
          <a:lstStyle/>
          <a:p>
            <a:r>
              <a:rPr lang="es-ES" dirty="0"/>
              <a:t>Si se permite que los bosques vuelvan a crecer naturalmente y se restauran activamente las tierras degradadas es posible revertir muchos de los impactos negativos de la deforestación.</a:t>
            </a:r>
            <a:endParaRPr lang="ca-ES" dirty="0"/>
          </a:p>
        </p:txBody>
      </p:sp>
      <p:sp>
        <p:nvSpPr>
          <p:cNvPr id="17" name="Rectángulo 16"/>
          <p:cNvSpPr/>
          <p:nvPr/>
        </p:nvSpPr>
        <p:spPr>
          <a:xfrm>
            <a:off x="9833609" y="9885662"/>
            <a:ext cx="6096000" cy="2585323"/>
          </a:xfrm>
          <a:prstGeom prst="rect">
            <a:avLst/>
          </a:prstGeom>
        </p:spPr>
        <p:txBody>
          <a:bodyPr>
            <a:spAutoFit/>
          </a:bodyPr>
          <a:lstStyle/>
          <a:p>
            <a:r>
              <a:rPr lang="es-ES" dirty="0"/>
              <a:t>La buena noticia es que los incendios más dañinos, los que arden en los bosques vírgenes, también son los más fáciles de apagar. La clave es descubrir estos incendios lo antes posible y responder rápidamente con equipos de agricultores y trabajadores agrícolas locales que hayan sido entrenados en las técnicas para apagar incendios.</a:t>
            </a:r>
          </a:p>
          <a:p>
            <a:endParaRPr lang="es-ES" dirty="0"/>
          </a:p>
          <a:p>
            <a:r>
              <a:rPr lang="es-ES" dirty="0"/>
              <a:t>Tenemos las herramientas para salvar el Amazonas. Solo tenemos que usarlas.</a:t>
            </a:r>
            <a:endParaRPr lang="ca-ES" dirty="0"/>
          </a:p>
        </p:txBody>
      </p:sp>
      <p:sp>
        <p:nvSpPr>
          <p:cNvPr id="18" name="Rectángulo 17"/>
          <p:cNvSpPr/>
          <p:nvPr/>
        </p:nvSpPr>
        <p:spPr>
          <a:xfrm>
            <a:off x="1251635" y="7720208"/>
            <a:ext cx="6096000" cy="1200329"/>
          </a:xfrm>
          <a:prstGeom prst="rect">
            <a:avLst/>
          </a:prstGeom>
        </p:spPr>
        <p:txBody>
          <a:bodyPr>
            <a:spAutoFit/>
          </a:bodyPr>
          <a:lstStyle/>
          <a:p>
            <a:r>
              <a:rPr lang="es-ES" dirty="0"/>
              <a:t>(CNN) — Human </a:t>
            </a:r>
            <a:r>
              <a:rPr lang="es-ES" dirty="0" err="1"/>
              <a:t>Rights</a:t>
            </a:r>
            <a:r>
              <a:rPr lang="es-ES" dirty="0"/>
              <a:t> </a:t>
            </a:r>
            <a:r>
              <a:rPr lang="es-ES" dirty="0" err="1"/>
              <a:t>Watch</a:t>
            </a:r>
            <a:r>
              <a:rPr lang="es-ES" dirty="0"/>
              <a:t> (HRW) publicó un informe en profundidad que documenta cómo las redes criminales de tala ilegal en Brasil son responsables de la deforestación en la Amazonía.</a:t>
            </a:r>
            <a:endParaRPr lang="ca-ES" dirty="0"/>
          </a:p>
        </p:txBody>
      </p:sp>
      <p:pic>
        <p:nvPicPr>
          <p:cNvPr id="8" name="Imagen 7"/>
          <p:cNvPicPr>
            <a:picLocks noChangeAspect="1"/>
          </p:cNvPicPr>
          <p:nvPr/>
        </p:nvPicPr>
        <p:blipFill>
          <a:blip r:embed="rId7"/>
          <a:stretch>
            <a:fillRect/>
          </a:stretch>
        </p:blipFill>
        <p:spPr>
          <a:xfrm>
            <a:off x="5514390" y="306418"/>
            <a:ext cx="4037719" cy="2545493"/>
          </a:xfrm>
          <a:prstGeom prst="rect">
            <a:avLst/>
          </a:prstGeom>
        </p:spPr>
      </p:pic>
      <p:pic>
        <p:nvPicPr>
          <p:cNvPr id="19" name="Imagen 18"/>
          <p:cNvPicPr>
            <a:picLocks noChangeAspect="1"/>
          </p:cNvPicPr>
          <p:nvPr/>
        </p:nvPicPr>
        <p:blipFill rotWithShape="1">
          <a:blip r:embed="rId4"/>
          <a:srcRect l="10106" r="2990"/>
          <a:stretch/>
        </p:blipFill>
        <p:spPr>
          <a:xfrm>
            <a:off x="5514390" y="3749124"/>
            <a:ext cx="4037719" cy="2608019"/>
          </a:xfrm>
          <a:prstGeom prst="rect">
            <a:avLst/>
          </a:prstGeom>
        </p:spPr>
      </p:pic>
      <p:sp>
        <p:nvSpPr>
          <p:cNvPr id="13" name="Rectángulo 12"/>
          <p:cNvSpPr/>
          <p:nvPr/>
        </p:nvSpPr>
        <p:spPr>
          <a:xfrm>
            <a:off x="-373421" y="4586066"/>
            <a:ext cx="3966853" cy="2031325"/>
          </a:xfrm>
          <a:prstGeom prst="rect">
            <a:avLst/>
          </a:prstGeom>
        </p:spPr>
        <p:txBody>
          <a:bodyPr wrap="square">
            <a:spAutoFit/>
          </a:bodyPr>
          <a:lstStyle/>
          <a:p>
            <a:r>
              <a:rPr lang="es-ES" dirty="0">
                <a:solidFill>
                  <a:schemeClr val="bg1"/>
                </a:solidFill>
                <a:latin typeface="Comic Sans MS" panose="030F0702030302020204" pitchFamily="66" charset="0"/>
              </a:rPr>
              <a:t>La buena noticia es que los incendios más dañinos, los que arden en los bosques vírgenes, también son los más fáciles de apagar. La clave es descubrir estos incendios lo antes posible y responder rápidamente </a:t>
            </a:r>
            <a:endParaRPr lang="ca-ES"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119346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94" r="6061"/>
          <a:stretch/>
        </p:blipFill>
        <p:spPr>
          <a:xfrm>
            <a:off x="-1" y="0"/>
            <a:ext cx="9144000" cy="6858000"/>
          </a:xfrm>
          <a:prstGeom prst="rect">
            <a:avLst/>
          </a:prstGeom>
        </p:spPr>
      </p:pic>
      <p:sp>
        <p:nvSpPr>
          <p:cNvPr id="2" name="Título 1"/>
          <p:cNvSpPr>
            <a:spLocks noGrp="1"/>
          </p:cNvSpPr>
          <p:nvPr>
            <p:ph type="ctrTitle"/>
          </p:nvPr>
        </p:nvSpPr>
        <p:spPr>
          <a:xfrm>
            <a:off x="-2" y="4559969"/>
            <a:ext cx="9144001" cy="1946815"/>
          </a:xfrm>
        </p:spPr>
        <p:txBody>
          <a:bodyPr>
            <a:noAutofit/>
          </a:bodyPr>
          <a:lstStyle/>
          <a:p>
            <a:r>
              <a:rPr lang="ca-ES" sz="7200" b="1" dirty="0">
                <a:solidFill>
                  <a:schemeClr val="bg1"/>
                </a:solidFill>
                <a:latin typeface="Comic Sans MS" panose="030F0702030302020204" pitchFamily="66" charset="0"/>
              </a:rPr>
              <a:t>Efecte </a:t>
            </a:r>
            <a:r>
              <a:rPr lang="ca-ES" sz="7200" b="1" dirty="0" smtClean="0">
                <a:solidFill>
                  <a:schemeClr val="bg1"/>
                </a:solidFill>
                <a:latin typeface="Comic Sans MS" panose="030F0702030302020204" pitchFamily="66" charset="0"/>
              </a:rPr>
              <a:t>Hivernacle</a:t>
            </a:r>
            <a:br>
              <a:rPr lang="ca-ES" sz="7200" b="1" dirty="0" smtClean="0">
                <a:solidFill>
                  <a:schemeClr val="bg1"/>
                </a:solidFill>
                <a:latin typeface="Comic Sans MS" panose="030F0702030302020204" pitchFamily="66" charset="0"/>
              </a:rPr>
            </a:br>
            <a:r>
              <a:rPr lang="ca-ES" sz="7200" b="1" dirty="0" smtClean="0">
                <a:solidFill>
                  <a:schemeClr val="bg1"/>
                </a:solidFill>
                <a:latin typeface="Comic Sans MS" panose="030F0702030302020204" pitchFamily="66" charset="0"/>
              </a:rPr>
              <a:t>i contaminació atmosfèrica</a:t>
            </a:r>
            <a:endParaRPr lang="ca-ES" sz="72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776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isultati immagini per barcelona contaminacion atmosferica"/>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9954" cy="5143500"/>
          </a:xfrm>
          <a:prstGeom prst="rect">
            <a:avLst/>
          </a:prstGeom>
          <a:noFill/>
          <a:ln>
            <a:noFill/>
          </a:ln>
        </p:spPr>
      </p:pic>
      <p:sp>
        <p:nvSpPr>
          <p:cNvPr id="5" name="Marcador de contenido 2"/>
          <p:cNvSpPr txBox="1">
            <a:spLocks/>
          </p:cNvSpPr>
          <p:nvPr/>
        </p:nvSpPr>
        <p:spPr>
          <a:xfrm>
            <a:off x="-1657593" y="1183279"/>
            <a:ext cx="1657593" cy="16734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500" b="1"/>
              <a:t>La combustión de carbón, petróleo y gas</a:t>
            </a:r>
            <a:r>
              <a:rPr lang="es-ES" sz="1500"/>
              <a:t> produce dióxido de carbono y óxido nitroso.</a:t>
            </a:r>
          </a:p>
          <a:p>
            <a:endParaRPr lang="ca-ES" sz="1500" dirty="0"/>
          </a:p>
        </p:txBody>
      </p:sp>
      <p:sp>
        <p:nvSpPr>
          <p:cNvPr id="6" name="CuadroTexto 5"/>
          <p:cNvSpPr txBox="1"/>
          <p:nvPr/>
        </p:nvSpPr>
        <p:spPr>
          <a:xfrm>
            <a:off x="776036" y="2325973"/>
            <a:ext cx="7591927" cy="2308324"/>
          </a:xfrm>
          <a:prstGeom prst="rect">
            <a:avLst/>
          </a:prstGeom>
          <a:noFill/>
        </p:spPr>
        <p:txBody>
          <a:bodyPr wrap="square" rtlCol="0">
            <a:spAutoFit/>
          </a:bodyPr>
          <a:lstStyle/>
          <a:p>
            <a:pPr algn="ctr"/>
            <a:r>
              <a:rPr lang="ca-ES" sz="7200" b="1" dirty="0">
                <a:solidFill>
                  <a:schemeClr val="bg1"/>
                </a:solidFill>
                <a:latin typeface="Comic Sans MS" panose="030F0702030302020204" pitchFamily="66" charset="0"/>
              </a:rPr>
              <a:t>Contaminació atmosfèrica</a:t>
            </a:r>
          </a:p>
        </p:txBody>
      </p:sp>
    </p:spTree>
    <p:extLst>
      <p:ext uri="{BB962C8B-B14F-4D97-AF65-F5344CB8AC3E}">
        <p14:creationId xmlns:p14="http://schemas.microsoft.com/office/powerpoint/2010/main" val="30304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567" r="359"/>
          <a:stretch/>
        </p:blipFill>
        <p:spPr>
          <a:xfrm>
            <a:off x="24062" y="927819"/>
            <a:ext cx="6369639" cy="5280475"/>
          </a:xfrm>
          <a:prstGeom prst="rect">
            <a:avLst/>
          </a:prstGeom>
        </p:spPr>
      </p:pic>
      <p:sp>
        <p:nvSpPr>
          <p:cNvPr id="2" name="Título 1"/>
          <p:cNvSpPr>
            <a:spLocks noGrp="1"/>
          </p:cNvSpPr>
          <p:nvPr>
            <p:ph type="ctrTitle"/>
          </p:nvPr>
        </p:nvSpPr>
        <p:spPr>
          <a:xfrm>
            <a:off x="5640816" y="385011"/>
            <a:ext cx="3541821" cy="3699629"/>
          </a:xfrm>
        </p:spPr>
        <p:txBody>
          <a:bodyPr>
            <a:noAutofit/>
          </a:bodyPr>
          <a:lstStyle/>
          <a:p>
            <a:r>
              <a:rPr lang="es-ES" sz="4000" b="1" dirty="0" err="1">
                <a:solidFill>
                  <a:srgbClr val="92D050"/>
                </a:solidFill>
                <a:latin typeface="Calibri" panose="020F0502020204030204" pitchFamily="34" charset="0"/>
              </a:rPr>
              <a:t>Excés</a:t>
            </a:r>
            <a:r>
              <a:rPr lang="es-ES" sz="4000" b="1" dirty="0">
                <a:solidFill>
                  <a:srgbClr val="92D050"/>
                </a:solidFill>
                <a:latin typeface="Calibri" panose="020F0502020204030204" pitchFamily="34" charset="0"/>
              </a:rPr>
              <a:t> de CO2</a:t>
            </a:r>
            <a:br>
              <a:rPr lang="es-ES" sz="4000" b="1" dirty="0">
                <a:solidFill>
                  <a:srgbClr val="92D050"/>
                </a:solidFill>
                <a:latin typeface="Calibri" panose="020F0502020204030204" pitchFamily="34" charset="0"/>
              </a:rPr>
            </a:br>
            <a:r>
              <a:rPr lang="es-ES" sz="4000" b="1" dirty="0">
                <a:solidFill>
                  <a:srgbClr val="92D050"/>
                </a:solidFill>
                <a:latin typeface="Calibri" panose="020F0502020204030204" pitchFamily="34" charset="0"/>
              </a:rPr>
              <a:t>=</a:t>
            </a:r>
            <a:br>
              <a:rPr lang="es-ES" sz="4000" b="1" dirty="0">
                <a:solidFill>
                  <a:srgbClr val="92D050"/>
                </a:solidFill>
                <a:latin typeface="Calibri" panose="020F0502020204030204" pitchFamily="34" charset="0"/>
              </a:rPr>
            </a:br>
            <a:r>
              <a:rPr lang="es-ES" sz="4000" b="1" dirty="0" err="1">
                <a:solidFill>
                  <a:srgbClr val="92D050"/>
                </a:solidFill>
                <a:latin typeface="Calibri" panose="020F0502020204030204" pitchFamily="34" charset="0"/>
              </a:rPr>
              <a:t>Efecte</a:t>
            </a:r>
            <a:r>
              <a:rPr lang="es-ES" sz="4000" b="1" dirty="0">
                <a:solidFill>
                  <a:srgbClr val="92D050"/>
                </a:solidFill>
                <a:latin typeface="Calibri" panose="020F0502020204030204" pitchFamily="34" charset="0"/>
              </a:rPr>
              <a:t> </a:t>
            </a:r>
            <a:r>
              <a:rPr lang="es-ES" sz="4000" b="1" dirty="0" err="1">
                <a:solidFill>
                  <a:srgbClr val="92D050"/>
                </a:solidFill>
                <a:latin typeface="Calibri" panose="020F0502020204030204" pitchFamily="34" charset="0"/>
              </a:rPr>
              <a:t>Hivernacle</a:t>
            </a:r>
            <a:r>
              <a:rPr lang="es-ES" sz="4000" b="1" dirty="0">
                <a:solidFill>
                  <a:srgbClr val="92D050"/>
                </a:solidFill>
                <a:latin typeface="Calibri" panose="020F0502020204030204" pitchFamily="34" charset="0"/>
              </a:rPr>
              <a:t/>
            </a:r>
            <a:br>
              <a:rPr lang="es-ES" sz="4000" b="1" dirty="0">
                <a:solidFill>
                  <a:srgbClr val="92D050"/>
                </a:solidFill>
                <a:latin typeface="Calibri" panose="020F0502020204030204" pitchFamily="34" charset="0"/>
              </a:rPr>
            </a:br>
            <a:r>
              <a:rPr lang="es-ES" sz="4000" b="1" dirty="0">
                <a:solidFill>
                  <a:srgbClr val="92D050"/>
                </a:solidFill>
                <a:latin typeface="Calibri" panose="020F0502020204030204" pitchFamily="34" charset="0"/>
              </a:rPr>
              <a:t>= </a:t>
            </a:r>
            <a:br>
              <a:rPr lang="es-ES" sz="4000" b="1" dirty="0">
                <a:solidFill>
                  <a:srgbClr val="92D050"/>
                </a:solidFill>
                <a:latin typeface="Calibri" panose="020F0502020204030204" pitchFamily="34" charset="0"/>
              </a:rPr>
            </a:br>
            <a:r>
              <a:rPr lang="es-ES" sz="4000" b="1" dirty="0" err="1">
                <a:solidFill>
                  <a:srgbClr val="92D050"/>
                </a:solidFill>
                <a:latin typeface="Calibri" panose="020F0502020204030204" pitchFamily="34" charset="0"/>
              </a:rPr>
              <a:t>Canvi</a:t>
            </a:r>
            <a:r>
              <a:rPr lang="es-ES" sz="4000" b="1" dirty="0">
                <a:solidFill>
                  <a:srgbClr val="92D050"/>
                </a:solidFill>
                <a:latin typeface="Calibri" panose="020F0502020204030204" pitchFamily="34" charset="0"/>
              </a:rPr>
              <a:t> </a:t>
            </a:r>
            <a:r>
              <a:rPr lang="es-ES" sz="4000" b="1" dirty="0" err="1">
                <a:solidFill>
                  <a:srgbClr val="92D050"/>
                </a:solidFill>
                <a:latin typeface="Calibri" panose="020F0502020204030204" pitchFamily="34" charset="0"/>
              </a:rPr>
              <a:t>Climàtic</a:t>
            </a:r>
            <a:endParaRPr lang="es-ES" sz="4000" b="1" dirty="0">
              <a:solidFill>
                <a:srgbClr val="92D050"/>
              </a:solidFill>
              <a:latin typeface="Calibri" panose="020F0502020204030204" pitchFamily="34" charset="0"/>
            </a:endParaRPr>
          </a:p>
        </p:txBody>
      </p:sp>
      <p:sp>
        <p:nvSpPr>
          <p:cNvPr id="3" name="Rectángulo 2"/>
          <p:cNvSpPr/>
          <p:nvPr/>
        </p:nvSpPr>
        <p:spPr>
          <a:xfrm>
            <a:off x="9182637" y="136485"/>
            <a:ext cx="1841679" cy="2585323"/>
          </a:xfrm>
          <a:prstGeom prst="rect">
            <a:avLst/>
          </a:prstGeom>
        </p:spPr>
        <p:txBody>
          <a:bodyPr wrap="square">
            <a:spAutoFit/>
          </a:bodyPr>
          <a:lstStyle/>
          <a:p>
            <a:r>
              <a:rPr lang="es-ES" dirty="0"/>
              <a:t>Algunos gases de la atmósfera actúan como el cristal de un invernadero: retienen el calor del sol e impiden que se escape fuera.</a:t>
            </a:r>
          </a:p>
        </p:txBody>
      </p:sp>
      <p:sp>
        <p:nvSpPr>
          <p:cNvPr id="5" name="Rectángulo 4"/>
          <p:cNvSpPr/>
          <p:nvPr/>
        </p:nvSpPr>
        <p:spPr>
          <a:xfrm>
            <a:off x="6993230" y="6555267"/>
            <a:ext cx="2150771" cy="307942"/>
          </a:xfrm>
          <a:prstGeom prst="rect">
            <a:avLst/>
          </a:prstGeom>
        </p:spPr>
        <p:txBody>
          <a:bodyPr wrap="square">
            <a:spAutoFit/>
          </a:bodyPr>
          <a:lstStyle/>
          <a:p>
            <a:pPr algn="r"/>
            <a:r>
              <a:rPr lang="ca-ES" sz="1400" dirty="0"/>
              <a:t>Setembre</a:t>
            </a:r>
            <a:r>
              <a:rPr lang="es-ES" sz="1400" dirty="0"/>
              <a:t> </a:t>
            </a:r>
            <a:r>
              <a:rPr lang="ca-ES" sz="1400" dirty="0"/>
              <a:t>2019</a:t>
            </a:r>
          </a:p>
        </p:txBody>
      </p:sp>
      <p:pic>
        <p:nvPicPr>
          <p:cNvPr id="7" name="Imagen 6"/>
          <p:cNvPicPr/>
          <p:nvPr/>
        </p:nvPicPr>
        <p:blipFill>
          <a:blip r:embed="rId3"/>
          <a:stretch>
            <a:fillRect/>
          </a:stretch>
        </p:blipFill>
        <p:spPr>
          <a:xfrm>
            <a:off x="192334" y="-23500"/>
            <a:ext cx="1748589" cy="466575"/>
          </a:xfrm>
          <a:prstGeom prst="rect">
            <a:avLst/>
          </a:prstGeom>
        </p:spPr>
      </p:pic>
      <p:pic>
        <p:nvPicPr>
          <p:cNvPr id="8" name="Imagen 7" descr="CooperaSe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407" y="17375"/>
            <a:ext cx="3709770" cy="449200"/>
          </a:xfrm>
          <a:prstGeom prst="rect">
            <a:avLst/>
          </a:prstGeom>
          <a:noFill/>
          <a:ln>
            <a:noFill/>
          </a:ln>
        </p:spPr>
      </p:pic>
      <p:sp>
        <p:nvSpPr>
          <p:cNvPr id="9" name="Rectángulo 8"/>
          <p:cNvSpPr/>
          <p:nvPr/>
        </p:nvSpPr>
        <p:spPr>
          <a:xfrm>
            <a:off x="192334" y="6477504"/>
            <a:ext cx="4219073" cy="369332"/>
          </a:xfrm>
          <a:prstGeom prst="rect">
            <a:avLst/>
          </a:prstGeom>
        </p:spPr>
        <p:txBody>
          <a:bodyPr wrap="square">
            <a:spAutoFit/>
          </a:bodyPr>
          <a:lstStyle/>
          <a:p>
            <a:pPr marR="72390">
              <a:tabLst>
                <a:tab pos="2610485" algn="l"/>
              </a:tabLst>
            </a:pPr>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Consumir menys per viure millor!</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a:p>
            <a:pPr marR="72390"/>
            <a:r>
              <a:rPr lang="ca-ES" sz="900" b="1" dirty="0">
                <a:solidFill>
                  <a:srgbClr val="00B050"/>
                </a:solidFill>
                <a:latin typeface="Segoe Script" panose="030B0504020000000003" pitchFamily="66" charset="0"/>
                <a:ea typeface="Times New Roman" panose="02020603050405020304" pitchFamily="18" charset="0"/>
                <a:cs typeface="Arial" panose="020B0604020202020204" pitchFamily="34" charset="0"/>
              </a:rPr>
              <a:t>Compromís de Consum Responsable de les Escoles del Poble Sec</a:t>
            </a:r>
            <a:endParaRPr lang="es-ES" sz="900" dirty="0">
              <a:solidFill>
                <a:srgbClr val="00B050"/>
              </a:solidFill>
              <a:latin typeface="Arial Narrow" panose="020B0606020202030204" pitchFamily="34" charset="0"/>
              <a:ea typeface="Times New Roman" panose="02020603050405020304" pitchFamily="18" charset="0"/>
              <a:cs typeface="Arial Narrow" panose="020B0606020202030204" pitchFamily="34" charset="0"/>
            </a:endParaRPr>
          </a:p>
        </p:txBody>
      </p:sp>
      <p:sp>
        <p:nvSpPr>
          <p:cNvPr id="10" name="Rectángulo 9"/>
          <p:cNvSpPr/>
          <p:nvPr/>
        </p:nvSpPr>
        <p:spPr>
          <a:xfrm>
            <a:off x="5174409" y="6550223"/>
            <a:ext cx="2071256" cy="307777"/>
          </a:xfrm>
          <a:prstGeom prst="rect">
            <a:avLst/>
          </a:prstGeom>
        </p:spPr>
        <p:txBody>
          <a:bodyPr wrap="square">
            <a:spAutoFit/>
          </a:bodyPr>
          <a:lstStyle/>
          <a:p>
            <a:r>
              <a:rPr lang="es-ES" sz="1400" dirty="0"/>
              <a:t>somlaclau21@gmail.com</a:t>
            </a:r>
          </a:p>
        </p:txBody>
      </p:sp>
      <p:pic>
        <p:nvPicPr>
          <p:cNvPr id="11" name="Imagen 10"/>
          <p:cNvPicPr>
            <a:picLocks noChangeAspect="1"/>
          </p:cNvPicPr>
          <p:nvPr/>
        </p:nvPicPr>
        <p:blipFill rotWithShape="1">
          <a:blip r:embed="rId5"/>
          <a:srcRect b="30049"/>
          <a:stretch/>
        </p:blipFill>
        <p:spPr>
          <a:xfrm>
            <a:off x="7344495" y="0"/>
            <a:ext cx="1779898" cy="466575"/>
          </a:xfrm>
          <a:prstGeom prst="rect">
            <a:avLst/>
          </a:prstGeom>
        </p:spPr>
      </p:pic>
    </p:spTree>
    <p:extLst>
      <p:ext uri="{BB962C8B-B14F-4D97-AF65-F5344CB8AC3E}">
        <p14:creationId xmlns:p14="http://schemas.microsoft.com/office/powerpoint/2010/main" val="3386506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59619" y="4958368"/>
            <a:ext cx="3820732" cy="4376009"/>
          </a:xfrm>
        </p:spPr>
        <p:txBody>
          <a:bodyPr>
            <a:normAutofit/>
          </a:bodyPr>
          <a:lstStyle/>
          <a:p>
            <a:pPr marL="0" indent="0">
              <a:buNone/>
            </a:pPr>
            <a:r>
              <a:rPr lang="ca-ES" sz="2400" dirty="0"/>
              <a:t>“</a:t>
            </a:r>
            <a:r>
              <a:rPr lang="es-ES" sz="2400" dirty="0"/>
              <a:t>En los últimos 2,5 millones de años hemos tenido fluctuaciones muy importantes del clima. Pero nada es comparable con lo que los humanos estamos provocando durante este siglo”. </a:t>
            </a:r>
          </a:p>
          <a:p>
            <a:pPr marL="0" indent="0">
              <a:buNone/>
            </a:pPr>
            <a:r>
              <a:rPr lang="es-ES" sz="1600" dirty="0"/>
              <a:t>(Profesor </a:t>
            </a:r>
            <a:r>
              <a:rPr lang="es-ES" sz="1600" i="1" dirty="0"/>
              <a:t>Hans </a:t>
            </a:r>
            <a:r>
              <a:rPr lang="es-ES" sz="1600" i="1" dirty="0" err="1"/>
              <a:t>Joachim</a:t>
            </a:r>
            <a:r>
              <a:rPr lang="es-ES" sz="1600" i="1" dirty="0"/>
              <a:t> </a:t>
            </a:r>
            <a:r>
              <a:rPr lang="es-ES" sz="1600" i="1" dirty="0" err="1"/>
              <a:t>Schellnhuber</a:t>
            </a:r>
            <a:r>
              <a:rPr lang="es-ES" sz="1600" i="1" dirty="0"/>
              <a:t>, </a:t>
            </a:r>
            <a:r>
              <a:rPr lang="es-ES" sz="1600" dirty="0"/>
              <a:t>director del Instituto Potsdam para la investigación sobre impacto climático)</a:t>
            </a:r>
          </a:p>
        </p:txBody>
      </p:sp>
      <p:sp>
        <p:nvSpPr>
          <p:cNvPr id="4" name="Rectángulo 3"/>
          <p:cNvSpPr/>
          <p:nvPr/>
        </p:nvSpPr>
        <p:spPr>
          <a:xfrm>
            <a:off x="10668000" y="645971"/>
            <a:ext cx="2155064" cy="4312396"/>
          </a:xfrm>
          <a:prstGeom prst="rect">
            <a:avLst/>
          </a:prstGeom>
        </p:spPr>
        <p:txBody>
          <a:bodyPr wrap="square">
            <a:spAutoFit/>
          </a:bodyPr>
          <a:lstStyle/>
          <a:p>
            <a:r>
              <a:rPr lang="ca-ES" dirty="0"/>
              <a:t>El clima de </a:t>
            </a:r>
            <a:r>
              <a:rPr lang="ca-ES" dirty="0" err="1"/>
              <a:t>nuestro</a:t>
            </a:r>
            <a:r>
              <a:rPr lang="ca-ES" dirty="0"/>
              <a:t> planeta ha </a:t>
            </a:r>
            <a:r>
              <a:rPr lang="ca-ES" dirty="0" err="1"/>
              <a:t>cambiado</a:t>
            </a:r>
            <a:r>
              <a:rPr lang="ca-ES" dirty="0"/>
              <a:t> a lo largo de </a:t>
            </a:r>
            <a:r>
              <a:rPr lang="ca-ES" dirty="0" err="1"/>
              <a:t>miles</a:t>
            </a:r>
            <a:r>
              <a:rPr lang="ca-ES" dirty="0"/>
              <a:t> de </a:t>
            </a:r>
            <a:r>
              <a:rPr lang="es-ES" dirty="0" err="1"/>
              <a:t>miliones</a:t>
            </a:r>
            <a:r>
              <a:rPr lang="ca-ES" dirty="0"/>
              <a:t> de </a:t>
            </a:r>
            <a:r>
              <a:rPr lang="ca-ES" dirty="0" err="1"/>
              <a:t>años</a:t>
            </a:r>
            <a:r>
              <a:rPr lang="ca-ES" dirty="0"/>
              <a:t>. Hemos </a:t>
            </a:r>
            <a:r>
              <a:rPr lang="ca-ES" dirty="0" err="1"/>
              <a:t>tenido</a:t>
            </a:r>
            <a:r>
              <a:rPr lang="ca-ES" dirty="0"/>
              <a:t> </a:t>
            </a:r>
            <a:r>
              <a:rPr lang="ca-ES" dirty="0" err="1"/>
              <a:t>glaciaciones</a:t>
            </a:r>
            <a:r>
              <a:rPr lang="ca-ES" dirty="0"/>
              <a:t> intercalades por </a:t>
            </a:r>
            <a:r>
              <a:rPr lang="ca-ES" dirty="0" err="1"/>
              <a:t>periodos</a:t>
            </a:r>
            <a:r>
              <a:rPr lang="ca-ES" dirty="0"/>
              <a:t> </a:t>
            </a:r>
            <a:r>
              <a:rPr lang="ca-ES" dirty="0" err="1"/>
              <a:t>más</a:t>
            </a:r>
            <a:r>
              <a:rPr lang="ca-ES" dirty="0"/>
              <a:t> </a:t>
            </a:r>
            <a:r>
              <a:rPr lang="ca-ES" dirty="0" err="1"/>
              <a:t>calidos</a:t>
            </a:r>
            <a:r>
              <a:rPr lang="ca-ES" dirty="0"/>
              <a:t>. </a:t>
            </a:r>
            <a:r>
              <a:rPr lang="ca-ES" dirty="0" err="1"/>
              <a:t>Debido</a:t>
            </a:r>
            <a:r>
              <a:rPr lang="ca-ES" dirty="0"/>
              <a:t> a la </a:t>
            </a:r>
            <a:r>
              <a:rPr lang="ca-ES" dirty="0" err="1"/>
              <a:t>acción</a:t>
            </a:r>
            <a:r>
              <a:rPr lang="ca-ES" dirty="0"/>
              <a:t> humana, el planeta se està </a:t>
            </a:r>
            <a:r>
              <a:rPr lang="ca-ES" dirty="0" err="1"/>
              <a:t>calientando</a:t>
            </a:r>
            <a:r>
              <a:rPr lang="ca-ES" dirty="0"/>
              <a:t> </a:t>
            </a:r>
            <a:r>
              <a:rPr lang="ca-ES" dirty="0" err="1"/>
              <a:t>mucho</a:t>
            </a:r>
            <a:r>
              <a:rPr lang="ca-ES" dirty="0"/>
              <a:t> </a:t>
            </a:r>
            <a:r>
              <a:rPr lang="ca-ES" dirty="0" err="1"/>
              <a:t>más</a:t>
            </a:r>
            <a:r>
              <a:rPr lang="ca-ES" dirty="0"/>
              <a:t> </a:t>
            </a:r>
            <a:r>
              <a:rPr lang="ca-ES" dirty="0" err="1"/>
              <a:t>rapidamente</a:t>
            </a:r>
            <a:r>
              <a:rPr lang="ca-ES" dirty="0"/>
              <a:t> en los </a:t>
            </a:r>
            <a:r>
              <a:rPr lang="ca-ES" dirty="0" err="1"/>
              <a:t>ultimos</a:t>
            </a:r>
            <a:r>
              <a:rPr lang="ca-ES" dirty="0"/>
              <a:t> milions de </a:t>
            </a:r>
            <a:r>
              <a:rPr lang="ca-ES" dirty="0" err="1"/>
              <a:t>años</a:t>
            </a:r>
            <a:endParaRPr lang="ca-ES" dirty="0"/>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3" y="120378"/>
            <a:ext cx="9123047" cy="648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529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2401</TotalTime>
  <Words>1135</Words>
  <Application>Microsoft Office PowerPoint</Application>
  <PresentationFormat>Presentación en pantalla (4:3)</PresentationFormat>
  <Paragraphs>95</Paragraphs>
  <Slides>47</Slides>
  <Notes>1</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Arial Narrow</vt:lpstr>
      <vt:lpstr>Calibri</vt:lpstr>
      <vt:lpstr>Calibri Light</vt:lpstr>
      <vt:lpstr>Comic Sans MS</vt:lpstr>
      <vt:lpstr>Segoe Script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Efecte Hivernacle i contaminació atmosfèrica</vt:lpstr>
      <vt:lpstr>Presentación de PowerPoint</vt:lpstr>
      <vt:lpstr>Excés de CO2 = Efecte Hivernacle =  Canvi Climàtic</vt:lpstr>
      <vt:lpstr>Presentación de PowerPoint</vt:lpstr>
      <vt:lpstr>Presentación de PowerPoint</vt:lpstr>
      <vt:lpstr>Presentación de PowerPoint</vt:lpstr>
      <vt:lpstr>Presentación de PowerPoint</vt:lpstr>
      <vt:lpstr>2º</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412</cp:revision>
  <dcterms:created xsi:type="dcterms:W3CDTF">2017-05-11T10:49:11Z</dcterms:created>
  <dcterms:modified xsi:type="dcterms:W3CDTF">2019-10-21T22:00:04Z</dcterms:modified>
</cp:coreProperties>
</file>