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
  </p:notesMasterIdLst>
  <p:handoutMasterIdLst>
    <p:handoutMasterId r:id="rId5"/>
  </p:handoutMasterIdLst>
  <p:sldIdLst>
    <p:sldId id="256" r:id="rId2"/>
    <p:sldId id="259" r:id="rId3"/>
  </p:sldIdLst>
  <p:sldSz cx="12192000" cy="6858000"/>
  <p:notesSz cx="6797675"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705"/>
  </p:normalViewPr>
  <p:slideViewPr>
    <p:cSldViewPr snapToGrid="0">
      <p:cViewPr varScale="1">
        <p:scale>
          <a:sx n="104" d="100"/>
          <a:sy n="104" d="100"/>
        </p:scale>
        <p:origin x="84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45659" cy="49821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4" y="0"/>
            <a:ext cx="2945659" cy="498215"/>
          </a:xfrm>
          <a:prstGeom prst="rect">
            <a:avLst/>
          </a:prstGeom>
        </p:spPr>
        <p:txBody>
          <a:bodyPr vert="horz" lIns="91440" tIns="45720" rIns="91440" bIns="45720" rtlCol="0"/>
          <a:lstStyle>
            <a:lvl1pPr algn="r">
              <a:defRPr sz="1200"/>
            </a:lvl1pPr>
          </a:lstStyle>
          <a:p>
            <a:fld id="{329C4565-F510-4D63-9269-2B9DE6B275AE}" type="datetimeFigureOut">
              <a:rPr lang="fr-FR" smtClean="0"/>
              <a:t>07/04/2021</a:t>
            </a:fld>
            <a:endParaRPr lang="fr-FR"/>
          </a:p>
        </p:txBody>
      </p:sp>
      <p:sp>
        <p:nvSpPr>
          <p:cNvPr id="4" name="Espace réservé du pied de page 3"/>
          <p:cNvSpPr>
            <a:spLocks noGrp="1"/>
          </p:cNvSpPr>
          <p:nvPr>
            <p:ph type="ftr" sz="quarter" idx="2"/>
          </p:nvPr>
        </p:nvSpPr>
        <p:spPr>
          <a:xfrm>
            <a:off x="1" y="9431600"/>
            <a:ext cx="2945659" cy="498214"/>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4" y="9431600"/>
            <a:ext cx="2945659" cy="498214"/>
          </a:xfrm>
          <a:prstGeom prst="rect">
            <a:avLst/>
          </a:prstGeom>
        </p:spPr>
        <p:txBody>
          <a:bodyPr vert="horz" lIns="91440" tIns="45720" rIns="91440" bIns="45720" rtlCol="0" anchor="b"/>
          <a:lstStyle>
            <a:lvl1pPr algn="r">
              <a:defRPr sz="1200"/>
            </a:lvl1pPr>
          </a:lstStyle>
          <a:p>
            <a:fld id="{D4544366-9E7B-4283-B74A-F7F84DF475B6}" type="slidenum">
              <a:rPr lang="fr-FR" smtClean="0"/>
              <a:t>‹N°›</a:t>
            </a:fld>
            <a:endParaRPr lang="fr-FR"/>
          </a:p>
        </p:txBody>
      </p:sp>
    </p:spTree>
    <p:extLst>
      <p:ext uri="{BB962C8B-B14F-4D97-AF65-F5344CB8AC3E}">
        <p14:creationId xmlns:p14="http://schemas.microsoft.com/office/powerpoint/2010/main" val="1199352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45659" cy="49821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4" y="0"/>
            <a:ext cx="2945659" cy="498215"/>
          </a:xfrm>
          <a:prstGeom prst="rect">
            <a:avLst/>
          </a:prstGeom>
        </p:spPr>
        <p:txBody>
          <a:bodyPr vert="horz" lIns="91440" tIns="45720" rIns="91440" bIns="45720" rtlCol="0"/>
          <a:lstStyle>
            <a:lvl1pPr algn="r">
              <a:defRPr sz="1200"/>
            </a:lvl1pPr>
          </a:lstStyle>
          <a:p>
            <a:fld id="{2AC5D134-B4AF-47C9-ADDB-22F8BF510896}" type="datetimeFigureOut">
              <a:rPr lang="fr-FR" smtClean="0"/>
              <a:t>07/04/2021</a:t>
            </a:fld>
            <a:endParaRPr lang="fr-FR"/>
          </a:p>
        </p:txBody>
      </p:sp>
      <p:sp>
        <p:nvSpPr>
          <p:cNvPr id="4" name="Espace réservé de l'image des diapositives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8722"/>
            <a:ext cx="5438140" cy="3909864"/>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1" y="9431600"/>
            <a:ext cx="2945659" cy="498214"/>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4" y="9431600"/>
            <a:ext cx="2945659" cy="498214"/>
          </a:xfrm>
          <a:prstGeom prst="rect">
            <a:avLst/>
          </a:prstGeom>
        </p:spPr>
        <p:txBody>
          <a:bodyPr vert="horz" lIns="91440" tIns="45720" rIns="91440" bIns="45720" rtlCol="0" anchor="b"/>
          <a:lstStyle>
            <a:lvl1pPr algn="r">
              <a:defRPr sz="1200"/>
            </a:lvl1pPr>
          </a:lstStyle>
          <a:p>
            <a:fld id="{62022540-0B3A-411A-92E7-08A4384EEF41}" type="slidenum">
              <a:rPr lang="fr-FR" smtClean="0"/>
              <a:t>‹N°›</a:t>
            </a:fld>
            <a:endParaRPr lang="fr-FR"/>
          </a:p>
        </p:txBody>
      </p:sp>
    </p:spTree>
    <p:extLst>
      <p:ext uri="{BB962C8B-B14F-4D97-AF65-F5344CB8AC3E}">
        <p14:creationId xmlns:p14="http://schemas.microsoft.com/office/powerpoint/2010/main" val="1552768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2022540-0B3A-411A-92E7-08A4384EEF41}" type="slidenum">
              <a:rPr lang="fr-FR" smtClean="0"/>
              <a:t>1</a:t>
            </a:fld>
            <a:endParaRPr lang="fr-FR"/>
          </a:p>
        </p:txBody>
      </p:sp>
    </p:spTree>
    <p:extLst>
      <p:ext uri="{BB962C8B-B14F-4D97-AF65-F5344CB8AC3E}">
        <p14:creationId xmlns:p14="http://schemas.microsoft.com/office/powerpoint/2010/main" val="3752187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Economie solidaire,</a:t>
            </a:r>
            <a:r>
              <a:rPr lang="fr-FR" baseline="0" dirty="0"/>
              <a:t> terme inventé par 2 sociologues: Bernard </a:t>
            </a:r>
            <a:r>
              <a:rPr lang="fr-FR" baseline="0" dirty="0" err="1"/>
              <a:t>Eme</a:t>
            </a:r>
            <a:r>
              <a:rPr lang="fr-FR" baseline="0" dirty="0"/>
              <a:t> et Jean-Louis </a:t>
            </a:r>
            <a:r>
              <a:rPr lang="fr-FR" baseline="0" dirty="0" err="1"/>
              <a:t>Laville</a:t>
            </a:r>
            <a:r>
              <a:rPr lang="fr-FR" baseline="0" dirty="0"/>
              <a:t> en France dans les années 80</a:t>
            </a:r>
          </a:p>
          <a:p>
            <a:r>
              <a:rPr lang="fr-FR" baseline="0" dirty="0"/>
              <a:t>Rapport au productivisme: </a:t>
            </a:r>
            <a:r>
              <a:rPr lang="fr-FR" baseline="0" dirty="0" err="1"/>
              <a:t>intitiatives</a:t>
            </a:r>
            <a:r>
              <a:rPr lang="fr-FR" baseline="0" dirty="0"/>
              <a:t> d’économie solidaire souvent dans le domaine de l’environnement</a:t>
            </a:r>
          </a:p>
          <a:p>
            <a:r>
              <a:rPr lang="fr-FR" dirty="0"/>
              <a:t>Intérêt</a:t>
            </a:r>
            <a:r>
              <a:rPr lang="fr-FR" baseline="0" dirty="0"/>
              <a:t> collectif: principe de double qualité « producteur et destinataire du bien identique, décisions prises au nom de l’intérêt collectif</a:t>
            </a:r>
          </a:p>
          <a:p>
            <a:r>
              <a:rPr lang="fr-FR" baseline="0" dirty="0"/>
              <a:t>Intérêt général: le lien plutôt que le bien. L’intérêt général d’un territoire</a:t>
            </a:r>
            <a:endParaRPr lang="fr-FR" dirty="0"/>
          </a:p>
        </p:txBody>
      </p:sp>
      <p:sp>
        <p:nvSpPr>
          <p:cNvPr id="4" name="Espace réservé du numéro de diapositive 3"/>
          <p:cNvSpPr>
            <a:spLocks noGrp="1"/>
          </p:cNvSpPr>
          <p:nvPr>
            <p:ph type="sldNum" sz="quarter" idx="10"/>
          </p:nvPr>
        </p:nvSpPr>
        <p:spPr/>
        <p:txBody>
          <a:bodyPr/>
          <a:lstStyle/>
          <a:p>
            <a:fld id="{62022540-0B3A-411A-92E7-08A4384EEF41}" type="slidenum">
              <a:rPr lang="fr-FR" smtClean="0"/>
              <a:t>2</a:t>
            </a:fld>
            <a:endParaRPr lang="fr-FR"/>
          </a:p>
        </p:txBody>
      </p:sp>
    </p:spTree>
    <p:extLst>
      <p:ext uri="{BB962C8B-B14F-4D97-AF65-F5344CB8AC3E}">
        <p14:creationId xmlns:p14="http://schemas.microsoft.com/office/powerpoint/2010/main" val="1953265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C764DE79-268F-4C1A-8933-263129D2AF90}" type="datetimeFigureOut">
              <a:rPr lang="en-US" dirty="0"/>
              <a:t>4/7/21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4/7/21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4/7/21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4/7/21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4/7/21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C764DE79-268F-4C1A-8933-263129D2AF90}" type="datetimeFigureOut">
              <a:rPr lang="en-US" dirty="0"/>
              <a:t>4/7/21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C764DE79-268F-4C1A-8933-263129D2AF90}" type="datetimeFigureOut">
              <a:rPr lang="en-US" dirty="0"/>
              <a:t>4/7/21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4/7/21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64817" y="1771715"/>
            <a:ext cx="9144000" cy="2387600"/>
          </a:xfrm>
        </p:spPr>
        <p:txBody>
          <a:bodyPr/>
          <a:lstStyle/>
          <a:p>
            <a:r>
              <a:rPr lang="fr-FR" b="1" dirty="0"/>
              <a:t>Social and </a:t>
            </a:r>
            <a:r>
              <a:rPr lang="fr-FR" b="1" dirty="0" err="1"/>
              <a:t>solidarity</a:t>
            </a:r>
            <a:r>
              <a:rPr lang="fr-FR" b="1" dirty="0"/>
              <a:t> </a:t>
            </a:r>
            <a:r>
              <a:rPr lang="fr-FR" b="1" dirty="0" err="1"/>
              <a:t>economy</a:t>
            </a:r>
            <a:endParaRPr lang="fr-FR" b="1" dirty="0"/>
          </a:p>
        </p:txBody>
      </p:sp>
      <p:sp>
        <p:nvSpPr>
          <p:cNvPr id="3" name="Sous-titre 2"/>
          <p:cNvSpPr>
            <a:spLocks noGrp="1"/>
          </p:cNvSpPr>
          <p:nvPr>
            <p:ph type="subTitle" idx="1"/>
          </p:nvPr>
        </p:nvSpPr>
        <p:spPr>
          <a:xfrm>
            <a:off x="1524000" y="4257613"/>
            <a:ext cx="9144000" cy="1655762"/>
          </a:xfrm>
        </p:spPr>
        <p:txBody>
          <a:bodyPr/>
          <a:lstStyle/>
          <a:p>
            <a:r>
              <a:rPr lang="fr-FR" b="1" dirty="0" err="1"/>
              <a:t>History</a:t>
            </a:r>
            <a:r>
              <a:rPr lang="fr-FR" b="1" dirty="0"/>
              <a:t> and key-concepts</a:t>
            </a:r>
          </a:p>
          <a:p>
            <a:endParaRPr lang="fr-FR" b="1" dirty="0"/>
          </a:p>
          <a:p>
            <a:r>
              <a:rPr lang="fr-FR" b="1" dirty="0"/>
              <a:t>Sylvain </a:t>
            </a:r>
            <a:r>
              <a:rPr lang="fr-FR" b="1" dirty="0" err="1"/>
              <a:t>Abrial</a:t>
            </a:r>
            <a:endParaRPr lang="fr-FR" b="1" dirty="0"/>
          </a:p>
        </p:txBody>
      </p:sp>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6900" y="288860"/>
            <a:ext cx="2314199" cy="1482855"/>
          </a:xfrm>
          <a:prstGeom prst="rect">
            <a:avLst/>
          </a:prstGeom>
        </p:spPr>
      </p:pic>
      <p:pic>
        <p:nvPicPr>
          <p:cNvPr id="6" name="Image 5" descr="Une image contenant texte, clipart&#10;&#10;Description générée automatiquement">
            <a:extLst>
              <a:ext uri="{FF2B5EF4-FFF2-40B4-BE49-F238E27FC236}">
                <a16:creationId xmlns:a16="http://schemas.microsoft.com/office/drawing/2014/main" id="{86ABC01A-A26C-774F-BA49-6E0D48247D39}"/>
              </a:ext>
            </a:extLst>
          </p:cNvPr>
          <p:cNvPicPr>
            <a:picLocks noChangeAspect="1"/>
          </p:cNvPicPr>
          <p:nvPr/>
        </p:nvPicPr>
        <p:blipFill>
          <a:blip r:embed="rId4"/>
          <a:stretch>
            <a:fillRect/>
          </a:stretch>
        </p:blipFill>
        <p:spPr>
          <a:xfrm>
            <a:off x="6136817" y="481805"/>
            <a:ext cx="5688283" cy="1096963"/>
          </a:xfrm>
          <a:prstGeom prst="rect">
            <a:avLst/>
          </a:prstGeom>
        </p:spPr>
      </p:pic>
    </p:spTree>
    <p:extLst>
      <p:ext uri="{BB962C8B-B14F-4D97-AF65-F5344CB8AC3E}">
        <p14:creationId xmlns:p14="http://schemas.microsoft.com/office/powerpoint/2010/main" val="2157755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llipse 6"/>
          <p:cNvSpPr/>
          <p:nvPr/>
        </p:nvSpPr>
        <p:spPr>
          <a:xfrm>
            <a:off x="5206182" y="604684"/>
            <a:ext cx="6985818" cy="4911135"/>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Ellipse 5"/>
          <p:cNvSpPr/>
          <p:nvPr/>
        </p:nvSpPr>
        <p:spPr>
          <a:xfrm>
            <a:off x="51620" y="734042"/>
            <a:ext cx="5825613" cy="4545678"/>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1098756" y="-283397"/>
            <a:ext cx="10515600" cy="1325563"/>
          </a:xfrm>
        </p:spPr>
        <p:txBody>
          <a:bodyPr/>
          <a:lstStyle/>
          <a:p>
            <a:pPr algn="ctr"/>
            <a:r>
              <a:rPr lang="fr-FR" b="1" dirty="0"/>
              <a:t>2 </a:t>
            </a:r>
            <a:r>
              <a:rPr lang="fr-FR" b="1" dirty="0" err="1"/>
              <a:t>definitions</a:t>
            </a:r>
            <a:r>
              <a:rPr lang="fr-FR" b="1" dirty="0"/>
              <a:t>, 2 histories, 2 concepts </a:t>
            </a:r>
          </a:p>
        </p:txBody>
      </p:sp>
      <p:sp>
        <p:nvSpPr>
          <p:cNvPr id="3" name="Espace réservé du contenu 2"/>
          <p:cNvSpPr>
            <a:spLocks noGrp="1"/>
          </p:cNvSpPr>
          <p:nvPr>
            <p:ph idx="1"/>
          </p:nvPr>
        </p:nvSpPr>
        <p:spPr>
          <a:xfrm>
            <a:off x="360106" y="1159746"/>
            <a:ext cx="5208639" cy="4221214"/>
          </a:xfrm>
        </p:spPr>
        <p:txBody>
          <a:bodyPr>
            <a:noAutofit/>
          </a:bodyPr>
          <a:lstStyle/>
          <a:p>
            <a:pPr marL="0" indent="0" algn="ctr">
              <a:buNone/>
            </a:pPr>
            <a:r>
              <a:rPr lang="en-GB" sz="2000" b="1" dirty="0"/>
              <a:t>Social economy</a:t>
            </a:r>
          </a:p>
          <a:p>
            <a:pPr marL="0" indent="0" algn="ctr">
              <a:buNone/>
            </a:pPr>
            <a:r>
              <a:rPr lang="en-GB" sz="2000" dirty="0"/>
              <a:t>Born from workers movements in the 19th century. Cooperative practices of workers getting together for taking their destiny in hands, by putting in common capital and working tools.</a:t>
            </a:r>
          </a:p>
          <a:p>
            <a:pPr marL="0" indent="0" algn="ctr">
              <a:buNone/>
            </a:pPr>
            <a:r>
              <a:rPr lang="en-GB" sz="2000" dirty="0"/>
              <a:t>An economy that is defined (in France) by law status, gathering cooperatives, associations, mutual insurance companies</a:t>
            </a:r>
            <a:endParaRPr lang="en-GB" sz="2000" b="1" dirty="0">
              <a:solidFill>
                <a:schemeClr val="accent2"/>
              </a:solidFill>
            </a:endParaRPr>
          </a:p>
          <a:p>
            <a:pPr marL="0" indent="0" algn="ctr">
              <a:buNone/>
            </a:pPr>
            <a:r>
              <a:rPr lang="en-GB" sz="2000" b="1" dirty="0">
                <a:solidFill>
                  <a:schemeClr val="accent2"/>
                </a:solidFill>
              </a:rPr>
              <a:t>Focus on:</a:t>
            </a:r>
          </a:p>
          <a:p>
            <a:pPr marL="0" indent="0" algn="ctr">
              <a:buNone/>
            </a:pPr>
            <a:r>
              <a:rPr lang="en-GB" sz="2000" b="1" dirty="0">
                <a:solidFill>
                  <a:schemeClr val="accent2"/>
                </a:solidFill>
              </a:rPr>
              <a:t> volunteering, autonomy, equality, </a:t>
            </a:r>
          </a:p>
          <a:p>
            <a:pPr marL="0" indent="0" algn="ctr">
              <a:buNone/>
            </a:pPr>
            <a:r>
              <a:rPr lang="en-GB" sz="2000" b="1" dirty="0">
                <a:solidFill>
                  <a:schemeClr val="accent2"/>
                </a:solidFill>
              </a:rPr>
              <a:t>solidarity</a:t>
            </a:r>
          </a:p>
        </p:txBody>
      </p:sp>
      <p:sp>
        <p:nvSpPr>
          <p:cNvPr id="4" name="Espace réservé du contenu 2"/>
          <p:cNvSpPr txBox="1">
            <a:spLocks/>
          </p:cNvSpPr>
          <p:nvPr/>
        </p:nvSpPr>
        <p:spPr>
          <a:xfrm>
            <a:off x="5946060" y="999716"/>
            <a:ext cx="5796116" cy="42212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000" b="1" dirty="0" err="1"/>
              <a:t>Solidarity</a:t>
            </a:r>
            <a:r>
              <a:rPr lang="fr-FR" sz="2000" b="1" dirty="0"/>
              <a:t> </a:t>
            </a:r>
            <a:r>
              <a:rPr lang="fr-FR" sz="2000" b="1" dirty="0" err="1"/>
              <a:t>economy</a:t>
            </a:r>
            <a:endParaRPr lang="fr-FR" sz="2000" b="1" dirty="0"/>
          </a:p>
          <a:p>
            <a:pPr marL="0" indent="0" algn="ctr">
              <a:buNone/>
            </a:pPr>
            <a:r>
              <a:rPr lang="en-GB" sz="2000" dirty="0"/>
              <a:t>Gathers organisations aiming primarily at social utility. Born in the 70’s for answering new needs of populations, experiencing unemployment and social exclusion. The actors of solidarity economy bring answers to those concerns, for instance, through </a:t>
            </a:r>
            <a:r>
              <a:rPr lang="en-GB" sz="2000"/>
              <a:t>the structures </a:t>
            </a:r>
            <a:r>
              <a:rPr lang="en-GB" sz="2000" dirty="0"/>
              <a:t>of inclusion by economic activity and through social entrepreneurship. They also propose new ways to produce, to consume and exchange, like fair trade or maintaining of a farming agriculture, respectful of </a:t>
            </a:r>
            <a:r>
              <a:rPr lang="en-GB" sz="2000" dirty="0" err="1"/>
              <a:t>envrionment</a:t>
            </a:r>
            <a:r>
              <a:rPr lang="en-GB" sz="2000" dirty="0"/>
              <a:t>.</a:t>
            </a:r>
          </a:p>
          <a:p>
            <a:pPr marL="0" indent="0" algn="ctr">
              <a:buNone/>
            </a:pPr>
            <a:r>
              <a:rPr lang="fr-FR" sz="2000" b="1" dirty="0">
                <a:solidFill>
                  <a:schemeClr val="accent2"/>
                </a:solidFill>
              </a:rPr>
              <a:t>Focus on:</a:t>
            </a:r>
          </a:p>
          <a:p>
            <a:pPr marL="0" indent="0" algn="ctr">
              <a:buNone/>
            </a:pPr>
            <a:r>
              <a:rPr lang="fr-FR" sz="2000" b="1" dirty="0">
                <a:solidFill>
                  <a:schemeClr val="accent2"/>
                </a:solidFill>
              </a:rPr>
              <a:t> </a:t>
            </a:r>
            <a:r>
              <a:rPr lang="en-GB" sz="2000" b="1" dirty="0">
                <a:solidFill>
                  <a:schemeClr val="accent2"/>
                </a:solidFill>
              </a:rPr>
              <a:t>Demanding democracy</a:t>
            </a:r>
            <a:endParaRPr lang="en-GB" sz="2000" dirty="0"/>
          </a:p>
        </p:txBody>
      </p:sp>
      <p:sp>
        <p:nvSpPr>
          <p:cNvPr id="5" name="ZoneTexte 4"/>
          <p:cNvSpPr txBox="1"/>
          <p:nvPr/>
        </p:nvSpPr>
        <p:spPr>
          <a:xfrm>
            <a:off x="614518" y="5615962"/>
            <a:ext cx="5938560" cy="1323439"/>
          </a:xfrm>
          <a:prstGeom prst="rect">
            <a:avLst/>
          </a:prstGeom>
          <a:noFill/>
        </p:spPr>
        <p:txBody>
          <a:bodyPr wrap="square" rtlCol="0">
            <a:spAutoFit/>
          </a:bodyPr>
          <a:lstStyle/>
          <a:p>
            <a:pPr marL="342900" indent="-342900">
              <a:buFont typeface="Arial" panose="020B0604020202020204" pitchFamily="34" charset="0"/>
              <a:buChar char="•"/>
            </a:pPr>
            <a:r>
              <a:rPr lang="en-GB" sz="2000" dirty="0"/>
              <a:t>Status is enough							vs</a:t>
            </a:r>
          </a:p>
          <a:p>
            <a:pPr marL="342900" indent="-342900">
              <a:buFont typeface="Arial" panose="020B0604020202020204" pitchFamily="34" charset="0"/>
              <a:buChar char="•"/>
            </a:pPr>
            <a:r>
              <a:rPr lang="en-GB" sz="2000" dirty="0"/>
              <a:t>Produce differently goods and services		vs	</a:t>
            </a:r>
          </a:p>
          <a:p>
            <a:pPr marL="342900" indent="-342900">
              <a:buFont typeface="Arial" panose="020B0604020202020204" pitchFamily="34" charset="0"/>
              <a:buChar char="•"/>
            </a:pPr>
            <a:r>
              <a:rPr lang="en-GB" sz="2000" dirty="0"/>
              <a:t>Collective interest				</a:t>
            </a:r>
            <a:r>
              <a:rPr lang="fr-FR" sz="2000" dirty="0"/>
              <a:t>			vs		</a:t>
            </a:r>
          </a:p>
        </p:txBody>
      </p:sp>
      <p:sp>
        <p:nvSpPr>
          <p:cNvPr id="8" name="ZoneTexte 7"/>
          <p:cNvSpPr txBox="1"/>
          <p:nvPr/>
        </p:nvSpPr>
        <p:spPr>
          <a:xfrm>
            <a:off x="6553078" y="5624106"/>
            <a:ext cx="5638922" cy="1015663"/>
          </a:xfrm>
          <a:prstGeom prst="rect">
            <a:avLst/>
          </a:prstGeom>
          <a:noFill/>
        </p:spPr>
        <p:txBody>
          <a:bodyPr wrap="square" rtlCol="0">
            <a:spAutoFit/>
          </a:bodyPr>
          <a:lstStyle/>
          <a:p>
            <a:pPr marL="342900" indent="-342900">
              <a:buFont typeface="Arial" panose="020B0604020202020204" pitchFamily="34" charset="0"/>
              <a:buChar char="•"/>
            </a:pPr>
            <a:r>
              <a:rPr lang="en-GB" sz="2000" dirty="0"/>
              <a:t>Aim of the project (democratizing economy)</a:t>
            </a:r>
          </a:p>
          <a:p>
            <a:pPr marL="342900" indent="-342900">
              <a:buFont typeface="Arial" panose="020B0604020202020204" pitchFamily="34" charset="0"/>
              <a:buChar char="•"/>
            </a:pPr>
            <a:r>
              <a:rPr lang="en-GB" sz="2000" dirty="0"/>
              <a:t>Strong criticism of productivism </a:t>
            </a:r>
          </a:p>
          <a:p>
            <a:pPr marL="342900" indent="-342900">
              <a:buFont typeface="Arial" panose="020B0604020202020204" pitchFamily="34" charset="0"/>
              <a:buChar char="•"/>
            </a:pPr>
            <a:r>
              <a:rPr lang="en-GB" sz="2000" dirty="0"/>
              <a:t>General interest</a:t>
            </a:r>
          </a:p>
        </p:txBody>
      </p:sp>
      <p:sp>
        <p:nvSpPr>
          <p:cNvPr id="9" name="Rectangle 8"/>
          <p:cNvSpPr/>
          <p:nvPr/>
        </p:nvSpPr>
        <p:spPr>
          <a:xfrm>
            <a:off x="3674359" y="5149030"/>
            <a:ext cx="3643754" cy="461665"/>
          </a:xfrm>
          <a:prstGeom prst="rect">
            <a:avLst/>
          </a:prstGeom>
        </p:spPr>
        <p:txBody>
          <a:bodyPr wrap="none">
            <a:spAutoFit/>
          </a:bodyPr>
          <a:lstStyle/>
          <a:p>
            <a:pPr algn="ctr"/>
            <a:r>
              <a:rPr lang="en-GB" sz="2400" b="1" dirty="0"/>
              <a:t>Elements of differentiation</a:t>
            </a:r>
          </a:p>
        </p:txBody>
      </p:sp>
    </p:spTree>
    <p:extLst>
      <p:ext uri="{BB962C8B-B14F-4D97-AF65-F5344CB8AC3E}">
        <p14:creationId xmlns:p14="http://schemas.microsoft.com/office/powerpoint/2010/main" val="360484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build="p"/>
      <p:bldP spid="5" grpId="0" uiExpand="1" build="p"/>
      <p:bldP spid="8" grpId="0" uiExpand="1" build="p"/>
      <p:bldP spid="9" grpId="0"/>
    </p:bldLst>
  </p:timing>
</p:sld>
</file>

<file path=ppt/theme/theme1.xml><?xml version="1.0" encoding="utf-8"?>
<a:theme xmlns:a="http://schemas.openxmlformats.org/drawingml/2006/main" name="Thème Offic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3871</TotalTime>
  <Words>289</Words>
  <Application>Microsoft Macintosh PowerPoint</Application>
  <PresentationFormat>Grand écran</PresentationFormat>
  <Paragraphs>28</Paragraphs>
  <Slides>2</Slides>
  <Notes>2</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Social and solidarity economy</vt:lpstr>
      <vt:lpstr>2 definitions, 2 histories, 2 concepts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L’Economie Sociale et Solidaire</dc:title>
  <dc:creator>Utilisateur Windows</dc:creator>
  <cp:lastModifiedBy>EPTIMUM EPTIMUM</cp:lastModifiedBy>
  <cp:revision>32</cp:revision>
  <cp:lastPrinted>2020-09-07T13:27:37Z</cp:lastPrinted>
  <dcterms:created xsi:type="dcterms:W3CDTF">2019-09-06T17:12:21Z</dcterms:created>
  <dcterms:modified xsi:type="dcterms:W3CDTF">2021-04-07T14:57:54Z</dcterms:modified>
</cp:coreProperties>
</file>